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8" r:id="rId5"/>
  </p:sldMasterIdLst>
  <p:notesMasterIdLst>
    <p:notesMasterId r:id="rId60"/>
  </p:notesMasterIdLst>
  <p:handoutMasterIdLst>
    <p:handoutMasterId r:id="rId61"/>
  </p:handoutMasterIdLst>
  <p:sldIdLst>
    <p:sldId id="257" r:id="rId6"/>
    <p:sldId id="552" r:id="rId7"/>
    <p:sldId id="557" r:id="rId8"/>
    <p:sldId id="559" r:id="rId9"/>
    <p:sldId id="535" r:id="rId10"/>
    <p:sldId id="495" r:id="rId11"/>
    <p:sldId id="503" r:id="rId12"/>
    <p:sldId id="431" r:id="rId13"/>
    <p:sldId id="572" r:id="rId14"/>
    <p:sldId id="573" r:id="rId15"/>
    <p:sldId id="574" r:id="rId16"/>
    <p:sldId id="519" r:id="rId17"/>
    <p:sldId id="467" r:id="rId18"/>
    <p:sldId id="527" r:id="rId19"/>
    <p:sldId id="530" r:id="rId20"/>
    <p:sldId id="561" r:id="rId21"/>
    <p:sldId id="562" r:id="rId22"/>
    <p:sldId id="563" r:id="rId23"/>
    <p:sldId id="564" r:id="rId24"/>
    <p:sldId id="548" r:id="rId25"/>
    <p:sldId id="549" r:id="rId26"/>
    <p:sldId id="550" r:id="rId27"/>
    <p:sldId id="551" r:id="rId28"/>
    <p:sldId id="569" r:id="rId29"/>
    <p:sldId id="518" r:id="rId30"/>
    <p:sldId id="522" r:id="rId31"/>
    <p:sldId id="565" r:id="rId32"/>
    <p:sldId id="553" r:id="rId33"/>
    <p:sldId id="538" r:id="rId34"/>
    <p:sldId id="540" r:id="rId35"/>
    <p:sldId id="541" r:id="rId36"/>
    <p:sldId id="539" r:id="rId37"/>
    <p:sldId id="537" r:id="rId38"/>
    <p:sldId id="511" r:id="rId39"/>
    <p:sldId id="547" r:id="rId40"/>
    <p:sldId id="529" r:id="rId41"/>
    <p:sldId id="567" r:id="rId42"/>
    <p:sldId id="528" r:id="rId43"/>
    <p:sldId id="524" r:id="rId44"/>
    <p:sldId id="526" r:id="rId45"/>
    <p:sldId id="536" r:id="rId46"/>
    <p:sldId id="523" r:id="rId47"/>
    <p:sldId id="525" r:id="rId48"/>
    <p:sldId id="453" r:id="rId49"/>
    <p:sldId id="481" r:id="rId50"/>
    <p:sldId id="482" r:id="rId51"/>
    <p:sldId id="483" r:id="rId52"/>
    <p:sldId id="484" r:id="rId53"/>
    <p:sldId id="558" r:id="rId54"/>
    <p:sldId id="463" r:id="rId55"/>
    <p:sldId id="462" r:id="rId56"/>
    <p:sldId id="575" r:id="rId57"/>
    <p:sldId id="286" r:id="rId58"/>
    <p:sldId id="571" r:id="rId59"/>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000D86"/>
    <a:srgbClr val="D5EDB3"/>
    <a:srgbClr val="993300"/>
    <a:srgbClr val="E4E4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59D85F-5663-4948-AEFD-89C3B5EABC38}" v="14" dt="2022-12-14T13:04:58.7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3381" autoAdjust="0"/>
  </p:normalViewPr>
  <p:slideViewPr>
    <p:cSldViewPr snapToGrid="0">
      <p:cViewPr varScale="1">
        <p:scale>
          <a:sx n="112" d="100"/>
          <a:sy n="112" d="100"/>
        </p:scale>
        <p:origin x="82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3" d="100"/>
        <a:sy n="83" d="100"/>
      </p:scale>
      <p:origin x="0" y="-6896"/>
    </p:cViewPr>
  </p:sorterViewPr>
  <p:notesViewPr>
    <p:cSldViewPr snapToGrid="0">
      <p:cViewPr>
        <p:scale>
          <a:sx n="100" d="100"/>
          <a:sy n="100" d="100"/>
        </p:scale>
        <p:origin x="1648" y="-1612"/>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5/10/relationships/revisionInfo" Target="revisionInfo.xml"/><Relationship Id="rId5" Type="http://schemas.openxmlformats.org/officeDocument/2006/relationships/slideMaster" Target="slideMasters/slideMaster1.xml"/><Relationship Id="rId61" Type="http://schemas.openxmlformats.org/officeDocument/2006/relationships/handoutMaster" Target="handoutMasters/handout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CD012A00-616F-D7FD-E975-4ACB16C87565}"/>
              </a:ext>
            </a:extLst>
          </p:cNvPr>
          <p:cNvSpPr>
            <a:spLocks noGrp="1" noChangeArrowheads="1"/>
          </p:cNvSpPr>
          <p:nvPr>
            <p:ph type="hdr" sz="quarter"/>
          </p:nvPr>
        </p:nvSpPr>
        <p:spPr bwMode="auto">
          <a:xfrm>
            <a:off x="0" y="0"/>
            <a:ext cx="3170238" cy="481013"/>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en-US" dirty="0"/>
          </a:p>
        </p:txBody>
      </p:sp>
      <p:sp>
        <p:nvSpPr>
          <p:cNvPr id="18435" name="Rectangle 3">
            <a:extLst>
              <a:ext uri="{FF2B5EF4-FFF2-40B4-BE49-F238E27FC236}">
                <a16:creationId xmlns:a16="http://schemas.microsoft.com/office/drawing/2014/main" id="{5DC3CF40-07AF-CE44-A373-97BE3F60647C}"/>
              </a:ext>
            </a:extLst>
          </p:cNvPr>
          <p:cNvSpPr>
            <a:spLocks noGrp="1" noChangeArrowheads="1"/>
          </p:cNvSpPr>
          <p:nvPr>
            <p:ph type="dt" sz="quarter" idx="1"/>
          </p:nvPr>
        </p:nvSpPr>
        <p:spPr bwMode="auto">
          <a:xfrm>
            <a:off x="4143375" y="0"/>
            <a:ext cx="3170238" cy="481013"/>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en-US" dirty="0"/>
          </a:p>
        </p:txBody>
      </p:sp>
      <p:sp>
        <p:nvSpPr>
          <p:cNvPr id="18436" name="Rectangle 4">
            <a:extLst>
              <a:ext uri="{FF2B5EF4-FFF2-40B4-BE49-F238E27FC236}">
                <a16:creationId xmlns:a16="http://schemas.microsoft.com/office/drawing/2014/main" id="{4BF546CA-4E9A-A418-D27D-468EAD574C29}"/>
              </a:ext>
            </a:extLst>
          </p:cNvPr>
          <p:cNvSpPr>
            <a:spLocks noGrp="1" noChangeArrowheads="1"/>
          </p:cNvSpPr>
          <p:nvPr>
            <p:ph type="ftr" sz="quarter" idx="2"/>
          </p:nvPr>
        </p:nvSpPr>
        <p:spPr bwMode="auto">
          <a:xfrm>
            <a:off x="0" y="9118600"/>
            <a:ext cx="3170238" cy="481013"/>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en-US" dirty="0"/>
          </a:p>
        </p:txBody>
      </p:sp>
      <p:sp>
        <p:nvSpPr>
          <p:cNvPr id="18437" name="Rectangle 5">
            <a:extLst>
              <a:ext uri="{FF2B5EF4-FFF2-40B4-BE49-F238E27FC236}">
                <a16:creationId xmlns:a16="http://schemas.microsoft.com/office/drawing/2014/main" id="{F3340283-DD82-6DCF-B216-54A012F16523}"/>
              </a:ext>
            </a:extLst>
          </p:cNvPr>
          <p:cNvSpPr>
            <a:spLocks noGrp="1" noChangeArrowheads="1"/>
          </p:cNvSpPr>
          <p:nvPr>
            <p:ph type="sldNum" sz="quarter" idx="3"/>
          </p:nvPr>
        </p:nvSpPr>
        <p:spPr bwMode="auto">
          <a:xfrm>
            <a:off x="4143375" y="9118600"/>
            <a:ext cx="3170238" cy="481013"/>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94C35AB-8247-4F5F-BB96-4C5F5D9DC8E4}"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B2A2EDD9-3571-7761-6A59-C3B13DFDD4AB}"/>
              </a:ext>
            </a:extLst>
          </p:cNvPr>
          <p:cNvSpPr>
            <a:spLocks noGrp="1" noChangeArrowheads="1"/>
          </p:cNvSpPr>
          <p:nvPr>
            <p:ph type="hdr" sz="quarter"/>
          </p:nvPr>
        </p:nvSpPr>
        <p:spPr bwMode="auto">
          <a:xfrm>
            <a:off x="0" y="0"/>
            <a:ext cx="3170238" cy="481013"/>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en-US" dirty="0"/>
          </a:p>
        </p:txBody>
      </p:sp>
      <p:sp>
        <p:nvSpPr>
          <p:cNvPr id="158723" name="Rectangle 3">
            <a:extLst>
              <a:ext uri="{FF2B5EF4-FFF2-40B4-BE49-F238E27FC236}">
                <a16:creationId xmlns:a16="http://schemas.microsoft.com/office/drawing/2014/main" id="{69F584C1-2C36-04CF-0CC4-9443210433A4}"/>
              </a:ext>
            </a:extLst>
          </p:cNvPr>
          <p:cNvSpPr>
            <a:spLocks noGrp="1" noChangeArrowheads="1"/>
          </p:cNvSpPr>
          <p:nvPr>
            <p:ph type="dt" idx="1"/>
          </p:nvPr>
        </p:nvSpPr>
        <p:spPr bwMode="auto">
          <a:xfrm>
            <a:off x="4143375" y="0"/>
            <a:ext cx="3170238" cy="481013"/>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en-US" dirty="0"/>
          </a:p>
        </p:txBody>
      </p:sp>
      <p:sp>
        <p:nvSpPr>
          <p:cNvPr id="3076" name="Rectangle 4">
            <a:extLst>
              <a:ext uri="{FF2B5EF4-FFF2-40B4-BE49-F238E27FC236}">
                <a16:creationId xmlns:a16="http://schemas.microsoft.com/office/drawing/2014/main" id="{21CB167F-0885-2D40-E928-ECF0C2B8FDAC}"/>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8725" name="Rectangle 5">
            <a:extLst>
              <a:ext uri="{FF2B5EF4-FFF2-40B4-BE49-F238E27FC236}">
                <a16:creationId xmlns:a16="http://schemas.microsoft.com/office/drawing/2014/main" id="{7861D635-C235-B553-B1CD-72000A8BC0CF}"/>
              </a:ext>
            </a:extLst>
          </p:cNvPr>
          <p:cNvSpPr>
            <a:spLocks noGrp="1" noChangeArrowheads="1"/>
          </p:cNvSpPr>
          <p:nvPr>
            <p:ph type="body" sz="quarter" idx="3"/>
          </p:nvPr>
        </p:nvSpPr>
        <p:spPr bwMode="auto">
          <a:xfrm>
            <a:off x="731838" y="4560888"/>
            <a:ext cx="5851525" cy="4319587"/>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8726" name="Rectangle 6">
            <a:extLst>
              <a:ext uri="{FF2B5EF4-FFF2-40B4-BE49-F238E27FC236}">
                <a16:creationId xmlns:a16="http://schemas.microsoft.com/office/drawing/2014/main" id="{1E5815D0-FA62-04CB-349A-5984DBF9E2A7}"/>
              </a:ext>
            </a:extLst>
          </p:cNvPr>
          <p:cNvSpPr>
            <a:spLocks noGrp="1" noChangeArrowheads="1"/>
          </p:cNvSpPr>
          <p:nvPr>
            <p:ph type="ftr" sz="quarter" idx="4"/>
          </p:nvPr>
        </p:nvSpPr>
        <p:spPr bwMode="auto">
          <a:xfrm>
            <a:off x="0" y="9118600"/>
            <a:ext cx="3170238" cy="481013"/>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en-US" dirty="0"/>
          </a:p>
        </p:txBody>
      </p:sp>
      <p:sp>
        <p:nvSpPr>
          <p:cNvPr id="158727" name="Rectangle 7">
            <a:extLst>
              <a:ext uri="{FF2B5EF4-FFF2-40B4-BE49-F238E27FC236}">
                <a16:creationId xmlns:a16="http://schemas.microsoft.com/office/drawing/2014/main" id="{60B8CB8C-E98A-7CC0-CD84-1F1FF9BE9F9D}"/>
              </a:ext>
            </a:extLst>
          </p:cNvPr>
          <p:cNvSpPr>
            <a:spLocks noGrp="1" noChangeArrowheads="1"/>
          </p:cNvSpPr>
          <p:nvPr>
            <p:ph type="sldNum" sz="quarter" idx="5"/>
          </p:nvPr>
        </p:nvSpPr>
        <p:spPr bwMode="auto">
          <a:xfrm>
            <a:off x="4143375" y="9118600"/>
            <a:ext cx="3170238" cy="481013"/>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51967C4-D027-4A37-9A2B-9C91D281EC61}"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7F7B6FFB-0FBE-CE26-2A39-3ABD9BEED09C}"/>
              </a:ext>
            </a:extLst>
          </p:cNvPr>
          <p:cNvSpPr>
            <a:spLocks noGrp="1" noRot="1" noChangeAspect="1" noChangeArrowheads="1" noTextEdit="1"/>
          </p:cNvSpPr>
          <p:nvPr>
            <p:ph type="sldImg"/>
          </p:nvPr>
        </p:nvSpPr>
        <p:spPr>
          <a:ln/>
        </p:spPr>
      </p:sp>
      <p:sp>
        <p:nvSpPr>
          <p:cNvPr id="6147" name="Slide Number Placeholder 3">
            <a:extLst>
              <a:ext uri="{FF2B5EF4-FFF2-40B4-BE49-F238E27FC236}">
                <a16:creationId xmlns:a16="http://schemas.microsoft.com/office/drawing/2014/main" id="{C3DD22CA-C367-BA48-F0A1-16E3EFC904C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289BF14-1517-419B-8519-0E77F857A9A2}" type="slidenum">
              <a:rPr lang="en-US" altLang="en-US" smtClean="0"/>
              <a:pPr/>
              <a:t>1</a:t>
            </a:fld>
            <a:endParaRPr lang="en-US" altLang="en-US" dirty="0"/>
          </a:p>
        </p:txBody>
      </p:sp>
      <p:sp>
        <p:nvSpPr>
          <p:cNvPr id="6148" name="Notes Placeholder 1">
            <a:extLst>
              <a:ext uri="{FF2B5EF4-FFF2-40B4-BE49-F238E27FC236}">
                <a16:creationId xmlns:a16="http://schemas.microsoft.com/office/drawing/2014/main" id="{53844432-0A9B-2E0A-2300-45A36099DC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19148A42-D28C-B9ED-426C-190BB994928C}"/>
              </a:ext>
            </a:extLst>
          </p:cNvPr>
          <p:cNvSpPr>
            <a:spLocks noGrp="1" noRot="1" noChangeAspect="1" noChangeArrowheads="1" noTextEdit="1"/>
          </p:cNvSpPr>
          <p:nvPr>
            <p:ph type="sldImg"/>
          </p:nvPr>
        </p:nvSpPr>
        <p:spPr>
          <a:ln/>
        </p:spPr>
      </p:sp>
      <p:sp>
        <p:nvSpPr>
          <p:cNvPr id="9219" name="Slide Number Placeholder 3">
            <a:extLst>
              <a:ext uri="{FF2B5EF4-FFF2-40B4-BE49-F238E27FC236}">
                <a16:creationId xmlns:a16="http://schemas.microsoft.com/office/drawing/2014/main" id="{119560FF-4682-D267-1916-443BAA65D32C}"/>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CED8A7D-D701-4734-9A77-2D84CBFB1623}" type="slidenum">
              <a:rPr lang="en-US" altLang="en-US" smtClean="0"/>
              <a:pPr/>
              <a:t>3</a:t>
            </a:fld>
            <a:endParaRPr lang="en-US" altLang="en-US" dirty="0"/>
          </a:p>
        </p:txBody>
      </p:sp>
      <p:sp>
        <p:nvSpPr>
          <p:cNvPr id="9220" name="Notes Placeholder 1">
            <a:extLst>
              <a:ext uri="{FF2B5EF4-FFF2-40B4-BE49-F238E27FC236}">
                <a16:creationId xmlns:a16="http://schemas.microsoft.com/office/drawing/2014/main" id="{214A04B4-D16B-7C56-5F11-D4C381D5361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C9C55A1F-87C0-8A73-9D55-6DA36BF0C863}"/>
              </a:ext>
            </a:extLst>
          </p:cNvPr>
          <p:cNvSpPr>
            <a:spLocks noGrp="1" noRot="1" noChangeAspect="1" noChangeArrowheads="1" noTextEdit="1"/>
          </p:cNvSpPr>
          <p:nvPr>
            <p:ph type="sldImg"/>
          </p:nvPr>
        </p:nvSpPr>
        <p:spPr>
          <a:ln/>
        </p:spPr>
      </p:sp>
      <p:sp>
        <p:nvSpPr>
          <p:cNvPr id="11267" name="Slide Number Placeholder 3">
            <a:extLst>
              <a:ext uri="{FF2B5EF4-FFF2-40B4-BE49-F238E27FC236}">
                <a16:creationId xmlns:a16="http://schemas.microsoft.com/office/drawing/2014/main" id="{46FBC43B-745C-C895-71C6-EE48484D704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A6D480E-7EA5-4C60-8A46-29C940DA4D6E}" type="slidenum">
              <a:rPr lang="en-US" altLang="en-US" smtClean="0"/>
              <a:pPr/>
              <a:t>4</a:t>
            </a:fld>
            <a:endParaRPr lang="en-US" altLang="en-US" dirty="0"/>
          </a:p>
        </p:txBody>
      </p:sp>
      <p:sp>
        <p:nvSpPr>
          <p:cNvPr id="11268" name="Notes Placeholder 1">
            <a:extLst>
              <a:ext uri="{FF2B5EF4-FFF2-40B4-BE49-F238E27FC236}">
                <a16:creationId xmlns:a16="http://schemas.microsoft.com/office/drawing/2014/main" id="{972884F3-8A75-F7D4-F639-733CE919594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615097B5-CF6E-D84E-0CE0-70F7D9DEA2A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09F9F9E-3636-464E-BE97-E8A9B8927105}" type="slidenum">
              <a:rPr lang="en-US" altLang="en-US" smtClean="0"/>
              <a:pPr/>
              <a:t>7</a:t>
            </a:fld>
            <a:endParaRPr lang="en-US" altLang="en-US" dirty="0"/>
          </a:p>
        </p:txBody>
      </p:sp>
      <p:sp>
        <p:nvSpPr>
          <p:cNvPr id="15363" name="Rectangle 2">
            <a:extLst>
              <a:ext uri="{FF2B5EF4-FFF2-40B4-BE49-F238E27FC236}">
                <a16:creationId xmlns:a16="http://schemas.microsoft.com/office/drawing/2014/main" id="{4D95B65E-4340-62BC-B09F-E386F4BAF1AE}"/>
              </a:ext>
            </a:extLst>
          </p:cNvPr>
          <p:cNvSpPr>
            <a:spLocks noGrp="1" noRot="1" noChangeAspect="1" noChangeArrowheads="1" noTextEdit="1"/>
          </p:cNvSpPr>
          <p:nvPr>
            <p:ph type="sldImg"/>
          </p:nvPr>
        </p:nvSpPr>
        <p:spPr>
          <a:ln/>
        </p:spPr>
      </p:sp>
      <p:sp>
        <p:nvSpPr>
          <p:cNvPr id="15364" name="Notes Placeholder 1">
            <a:extLst>
              <a:ext uri="{FF2B5EF4-FFF2-40B4-BE49-F238E27FC236}">
                <a16:creationId xmlns:a16="http://schemas.microsoft.com/office/drawing/2014/main" id="{50433085-98D1-7BF2-6235-405B44A78DB1}"/>
              </a:ext>
            </a:extLst>
          </p:cNvPr>
          <p:cNvSpPr>
            <a:spLocks noGrp="1"/>
          </p:cNvSpPr>
          <p:nvPr/>
        </p:nvSpPr>
        <p:spPr bwMode="auto">
          <a:xfrm>
            <a:off x="731838" y="4560888"/>
            <a:ext cx="585152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30000"/>
              </a:spcBef>
            </a:pPr>
            <a:endParaRPr lang="en-GB" altLang="en-US" sz="1200" dirty="0"/>
          </a:p>
        </p:txBody>
      </p:sp>
      <p:sp>
        <p:nvSpPr>
          <p:cNvPr id="15365" name="Notes Placeholder 1">
            <a:extLst>
              <a:ext uri="{FF2B5EF4-FFF2-40B4-BE49-F238E27FC236}">
                <a16:creationId xmlns:a16="http://schemas.microsoft.com/office/drawing/2014/main" id="{21832F21-FA90-E499-1CC5-90334B53FAE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46D5C70D-C484-7C97-AE48-B66A2F29C97D}"/>
              </a:ext>
            </a:extLst>
          </p:cNvPr>
          <p:cNvSpPr>
            <a:spLocks noGrp="1" noRot="1" noChangeAspect="1" noChangeArrowheads="1" noTextEdit="1"/>
          </p:cNvSpPr>
          <p:nvPr>
            <p:ph type="sldImg"/>
          </p:nvPr>
        </p:nvSpPr>
        <p:spPr>
          <a:ln/>
        </p:spPr>
      </p:sp>
      <p:sp>
        <p:nvSpPr>
          <p:cNvPr id="39939" name="Slide Number Placeholder 3">
            <a:extLst>
              <a:ext uri="{FF2B5EF4-FFF2-40B4-BE49-F238E27FC236}">
                <a16:creationId xmlns:a16="http://schemas.microsoft.com/office/drawing/2014/main" id="{70C43F24-D4D0-B928-C2C2-95701BF8684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F0C0976-2978-4246-A317-EFEFBC714883}" type="slidenum">
              <a:rPr lang="en-US" altLang="en-US" smtClean="0"/>
              <a:pPr/>
              <a:t>28</a:t>
            </a:fld>
            <a:endParaRPr lang="en-US" altLang="en-US" dirty="0"/>
          </a:p>
        </p:txBody>
      </p:sp>
      <p:sp>
        <p:nvSpPr>
          <p:cNvPr id="39940" name="Notes Placeholder 1">
            <a:extLst>
              <a:ext uri="{FF2B5EF4-FFF2-40B4-BE49-F238E27FC236}">
                <a16:creationId xmlns:a16="http://schemas.microsoft.com/office/drawing/2014/main" id="{5B012A74-F360-717A-F46A-96A9BE2F52F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46D5C70D-C484-7C97-AE48-B66A2F29C97D}"/>
              </a:ext>
            </a:extLst>
          </p:cNvPr>
          <p:cNvSpPr>
            <a:spLocks noGrp="1" noRot="1" noChangeAspect="1" noChangeArrowheads="1" noTextEdit="1"/>
          </p:cNvSpPr>
          <p:nvPr>
            <p:ph type="sldImg"/>
          </p:nvPr>
        </p:nvSpPr>
        <p:spPr>
          <a:ln/>
        </p:spPr>
      </p:sp>
      <p:sp>
        <p:nvSpPr>
          <p:cNvPr id="39939" name="Slide Number Placeholder 3">
            <a:extLst>
              <a:ext uri="{FF2B5EF4-FFF2-40B4-BE49-F238E27FC236}">
                <a16:creationId xmlns:a16="http://schemas.microsoft.com/office/drawing/2014/main" id="{70C43F24-D4D0-B928-C2C2-95701BF8684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F0C0976-2978-4246-A317-EFEFBC714883}" type="slidenum">
              <a:rPr lang="en-US" altLang="en-US" smtClean="0"/>
              <a:pPr/>
              <a:t>37</a:t>
            </a:fld>
            <a:endParaRPr lang="en-US" altLang="en-US" dirty="0"/>
          </a:p>
        </p:txBody>
      </p:sp>
      <p:sp>
        <p:nvSpPr>
          <p:cNvPr id="39940" name="Notes Placeholder 1">
            <a:extLst>
              <a:ext uri="{FF2B5EF4-FFF2-40B4-BE49-F238E27FC236}">
                <a16:creationId xmlns:a16="http://schemas.microsoft.com/office/drawing/2014/main" id="{5B012A74-F360-717A-F46A-96A9BE2F52F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7351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51967C4-D027-4A37-9A2B-9C91D281EC61}" type="slidenum">
              <a:rPr lang="en-US" altLang="en-US" smtClean="0"/>
              <a:pPr>
                <a:defRPr/>
              </a:pPr>
              <a:t>47</a:t>
            </a:fld>
            <a:endParaRPr lang="en-US" altLang="en-US" dirty="0"/>
          </a:p>
        </p:txBody>
      </p:sp>
    </p:spTree>
    <p:extLst>
      <p:ext uri="{BB962C8B-B14F-4D97-AF65-F5344CB8AC3E}">
        <p14:creationId xmlns:p14="http://schemas.microsoft.com/office/powerpoint/2010/main" val="1200751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9554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28249B-ECBA-1D1C-B32E-8D8E5B2FA45D}"/>
              </a:ext>
            </a:extLst>
          </p:cNvPr>
          <p:cNvSpPr/>
          <p:nvPr userDrawn="1"/>
        </p:nvSpPr>
        <p:spPr>
          <a:xfrm>
            <a:off x="-15875" y="6477000"/>
            <a:ext cx="9163050" cy="3857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Tree>
    <p:extLst>
      <p:ext uri="{BB962C8B-B14F-4D97-AF65-F5344CB8AC3E}">
        <p14:creationId xmlns:p14="http://schemas.microsoft.com/office/powerpoint/2010/main" val="996654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61BEF0D-F0BB-DE4B-95CE-6DB70DBA9567}" type="datetimeFigureOut">
              <a:rPr lang="en-US" smtClean="0"/>
              <a:pPr/>
              <a:t>12/14/22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624436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B5CF985-53E1-E3BD-924D-E3499B82394E}"/>
              </a:ext>
            </a:extLst>
          </p:cNvPr>
          <p:cNvSpPr/>
          <p:nvPr userDrawn="1"/>
        </p:nvSpPr>
        <p:spPr>
          <a:xfrm>
            <a:off x="0" y="0"/>
            <a:ext cx="9161463" cy="836613"/>
          </a:xfrm>
          <a:prstGeom prst="rect">
            <a:avLst/>
          </a:prstGeom>
          <a:solidFill>
            <a:srgbClr val="5F82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pic>
        <p:nvPicPr>
          <p:cNvPr id="1027" name="Picture 4">
            <a:extLst>
              <a:ext uri="{FF2B5EF4-FFF2-40B4-BE49-F238E27FC236}">
                <a16:creationId xmlns:a16="http://schemas.microsoft.com/office/drawing/2014/main" id="{A32652D8-9E22-89D5-08B6-EE73FAB8DD2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50825" y="260350"/>
            <a:ext cx="8910638" cy="103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2B8DE25B-92AC-30E1-BA6B-0A3199783468}"/>
              </a:ext>
            </a:extLst>
          </p:cNvPr>
          <p:cNvSpPr/>
          <p:nvPr userDrawn="1"/>
        </p:nvSpPr>
        <p:spPr>
          <a:xfrm>
            <a:off x="-15875" y="6477000"/>
            <a:ext cx="9163050" cy="3857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pic>
        <p:nvPicPr>
          <p:cNvPr id="1029" name="Picture 4">
            <a:extLst>
              <a:ext uri="{FF2B5EF4-FFF2-40B4-BE49-F238E27FC236}">
                <a16:creationId xmlns:a16="http://schemas.microsoft.com/office/drawing/2014/main" id="{3336F3AE-776B-9BBC-BCE4-EE61A37BE06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513" y="6453188"/>
            <a:ext cx="917733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22">
            <a:extLst>
              <a:ext uri="{FF2B5EF4-FFF2-40B4-BE49-F238E27FC236}">
                <a16:creationId xmlns:a16="http://schemas.microsoft.com/office/drawing/2014/main" id="{EC308100-F4A2-47A6-9ECC-88CED3B91DD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556500" y="492125"/>
            <a:ext cx="1590675" cy="40005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31" name="Picture 2" descr="A picture containing clipart&#10;&#10;Description automatically generated">
            <a:extLst>
              <a:ext uri="{FF2B5EF4-FFF2-40B4-BE49-F238E27FC236}">
                <a16:creationId xmlns:a16="http://schemas.microsoft.com/office/drawing/2014/main" id="{7809719C-D2AE-3BEF-D2F2-72A534C7C745}"/>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87350" y="492125"/>
            <a:ext cx="159067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Lst>
  <p:transition spd="slow"/>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emf"/></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5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a:extLst>
              <a:ext uri="{FF2B5EF4-FFF2-40B4-BE49-F238E27FC236}">
                <a16:creationId xmlns:a16="http://schemas.microsoft.com/office/drawing/2014/main" id="{74214DBD-8B84-D53E-21B0-0CE38454A444}"/>
              </a:ext>
            </a:extLst>
          </p:cNvPr>
          <p:cNvSpPr>
            <a:spLocks noGrp="1" noChangeArrowheads="1"/>
          </p:cNvSpPr>
          <p:nvPr>
            <p:ph type="subTitle" idx="4294967295"/>
          </p:nvPr>
        </p:nvSpPr>
        <p:spPr bwMode="auto">
          <a:xfrm>
            <a:off x="1112838" y="2117725"/>
            <a:ext cx="6918325" cy="3775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eaLnBrk="1" hangingPunct="1">
              <a:buFont typeface="Arial" panose="020B0604020202020204" pitchFamily="34" charset="0"/>
              <a:buNone/>
            </a:pPr>
            <a:endParaRPr lang="en-GB" altLang="en-US" sz="3600" b="1" dirty="0">
              <a:solidFill>
                <a:srgbClr val="993300"/>
              </a:solidFill>
            </a:endParaRPr>
          </a:p>
          <a:p>
            <a:pPr marL="0" indent="0" algn="ctr">
              <a:buFont typeface="Arial" panose="020B0604020202020204" pitchFamily="34" charset="0"/>
              <a:buNone/>
            </a:pPr>
            <a:r>
              <a:rPr lang="en-GB" altLang="en-US" b="1" dirty="0"/>
              <a:t>TRANSFER CAR GUIDANCE </a:t>
            </a:r>
            <a:endParaRPr lang="en-GB" altLang="en-US" dirty="0"/>
          </a:p>
          <a:p>
            <a:pPr marL="0" indent="0" algn="ctr">
              <a:buFont typeface="Arial" panose="020B0604020202020204" pitchFamily="34" charset="0"/>
              <a:buNone/>
            </a:pPr>
            <a:r>
              <a:rPr lang="en-GB" altLang="en-US" b="1" dirty="0"/>
              <a:t>AND SAFE WORKING PRACTICES </a:t>
            </a:r>
            <a:endParaRPr lang="en-GB" altLang="en-US" dirty="0"/>
          </a:p>
          <a:p>
            <a:pPr marL="0" indent="0" algn="ctr" eaLnBrk="1" hangingPunct="1">
              <a:buFont typeface="Arial" panose="020B0604020202020204" pitchFamily="34" charset="0"/>
              <a:buNone/>
            </a:pPr>
            <a:endParaRPr lang="en-GB" altLang="en-US" sz="3600" b="1" dirty="0">
              <a:solidFill>
                <a:srgbClr val="993300"/>
              </a:solidFill>
            </a:endParaRPr>
          </a:p>
          <a:p>
            <a:pPr marL="0" indent="0" algn="ctr" eaLnBrk="1" hangingPunct="1">
              <a:buFont typeface="Arial" panose="020B0604020202020204" pitchFamily="34" charset="0"/>
              <a:buNone/>
            </a:pPr>
            <a:endParaRPr lang="en-GB" altLang="en-US" sz="3600" b="1" dirty="0">
              <a:solidFill>
                <a:srgbClr val="993300"/>
              </a:solidFill>
            </a:endParaRPr>
          </a:p>
          <a:p>
            <a:pPr marL="0" indent="0" algn="r" eaLnBrk="1" hangingPunct="1">
              <a:buFont typeface="Arial" panose="020B0604020202020204" pitchFamily="34" charset="0"/>
              <a:buNone/>
            </a:pPr>
            <a:endParaRPr lang="en-US" altLang="en-US" dirty="0"/>
          </a:p>
        </p:txBody>
      </p:sp>
    </p:spTree>
  </p:cSld>
  <p:clrMapOvr>
    <a:masterClrMapping/>
  </p:clrMapOvr>
  <p:transition spd="slow" advTm="41706"/>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a:extLst>
              <a:ext uri="{FF2B5EF4-FFF2-40B4-BE49-F238E27FC236}">
                <a16:creationId xmlns:a16="http://schemas.microsoft.com/office/drawing/2014/main" id="{4E4861C7-44C5-CF35-30D2-467016E81EC3}"/>
              </a:ext>
            </a:extLst>
          </p:cNvPr>
          <p:cNvSpPr txBox="1">
            <a:spLocks noChangeArrowheads="1"/>
          </p:cNvSpPr>
          <p:nvPr/>
        </p:nvSpPr>
        <p:spPr bwMode="auto">
          <a:xfrm>
            <a:off x="388937" y="616899"/>
            <a:ext cx="8680450" cy="63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n-US" b="1" dirty="0">
                <a:solidFill>
                  <a:schemeClr val="bg1"/>
                </a:solidFill>
                <a:latin typeface="Calibri" panose="020F0502020204030204" pitchFamily="34" charset="0"/>
              </a:rPr>
              <a:t> </a:t>
            </a:r>
            <a:r>
              <a:rPr lang="en-US" altLang="en-US" b="1" dirty="0">
                <a:solidFill>
                  <a:schemeClr val="bg1"/>
                </a:solidFill>
              </a:rPr>
              <a:t>Prevent access to the transfer car – TC 5</a:t>
            </a:r>
            <a:r>
              <a:rPr lang="en-GB" altLang="en-US" b="1" dirty="0">
                <a:solidFill>
                  <a:schemeClr val="bg1"/>
                </a:solidFill>
              </a:rPr>
              <a:t> </a:t>
            </a:r>
          </a:p>
        </p:txBody>
      </p:sp>
      <p:sp>
        <p:nvSpPr>
          <p:cNvPr id="2" name="Titel 1">
            <a:extLst>
              <a:ext uri="{FF2B5EF4-FFF2-40B4-BE49-F238E27FC236}">
                <a16:creationId xmlns:a16="http://schemas.microsoft.com/office/drawing/2014/main" id="{DBD057AB-53DF-7E56-4DED-854DEB88B94C}"/>
              </a:ext>
            </a:extLst>
          </p:cNvPr>
          <p:cNvSpPr txBox="1">
            <a:spLocks/>
          </p:cNvSpPr>
          <p:nvPr/>
        </p:nvSpPr>
        <p:spPr>
          <a:xfrm>
            <a:off x="786493" y="1394355"/>
            <a:ext cx="8137134" cy="454993"/>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de-DE" sz="1800" b="1" dirty="0">
                <a:latin typeface="Arial" panose="020B0604020202020204" pitchFamily="34" charset="0"/>
                <a:cs typeface="Arial" panose="020B0604020202020204" pitchFamily="34" charset="0"/>
              </a:rPr>
              <a:t>Key-in-pocket (solution approach)</a:t>
            </a:r>
            <a:br>
              <a:rPr lang="de-DE" dirty="0"/>
            </a:br>
            <a:endParaRPr lang="de-DE" dirty="0"/>
          </a:p>
        </p:txBody>
      </p:sp>
      <p:sp>
        <p:nvSpPr>
          <p:cNvPr id="5" name="Rechteck 12">
            <a:extLst>
              <a:ext uri="{FF2B5EF4-FFF2-40B4-BE49-F238E27FC236}">
                <a16:creationId xmlns:a16="http://schemas.microsoft.com/office/drawing/2014/main" id="{9971B364-41D0-03D8-84BB-5446B8F654A3}"/>
              </a:ext>
            </a:extLst>
          </p:cNvPr>
          <p:cNvSpPr/>
          <p:nvPr/>
        </p:nvSpPr>
        <p:spPr>
          <a:xfrm>
            <a:off x="660595" y="1847114"/>
            <a:ext cx="8137134" cy="2677656"/>
          </a:xfrm>
          <a:prstGeom prst="rect">
            <a:avLst/>
          </a:prstGeom>
        </p:spPr>
        <p:txBody>
          <a:bodyPr wrap="square" anchor="t">
            <a:spAutoFit/>
          </a:bodyPr>
          <a:lstStyle/>
          <a:p>
            <a:r>
              <a:rPr lang="en-US" dirty="0"/>
              <a:t>An operator must authenticate himself (sign in) with his </a:t>
            </a:r>
            <a:r>
              <a:rPr lang="en-US" b="1" dirty="0"/>
              <a:t>personal</a:t>
            </a:r>
            <a:r>
              <a:rPr lang="en-US" i="1" dirty="0">
                <a:solidFill>
                  <a:srgbClr val="FF0000"/>
                </a:solidFill>
              </a:rPr>
              <a:t> </a:t>
            </a:r>
            <a:r>
              <a:rPr lang="en-US" b="1" dirty="0"/>
              <a:t>transponder</a:t>
            </a:r>
            <a:r>
              <a:rPr lang="en-US" i="1" dirty="0">
                <a:solidFill>
                  <a:srgbClr val="FF0000"/>
                </a:solidFill>
              </a:rPr>
              <a:t> </a:t>
            </a:r>
            <a:r>
              <a:rPr lang="en-US" b="1" dirty="0"/>
              <a:t>key</a:t>
            </a:r>
            <a:r>
              <a:rPr lang="en-US" dirty="0"/>
              <a:t> at the (cell) door.</a:t>
            </a:r>
          </a:p>
          <a:p>
            <a:br>
              <a:rPr lang="en-US" dirty="0"/>
            </a:br>
            <a:r>
              <a:rPr lang="en-US" dirty="0">
                <a:cs typeface="Arial"/>
              </a:rPr>
              <a:t>If the operator is authenticated, he can shut down the machine and open the door, remove the key and enter the facility. </a:t>
            </a:r>
            <a:r>
              <a:rPr lang="en-US" dirty="0"/>
              <a:t>Other operators can also sign in with their personal key and enter the facility.</a:t>
            </a:r>
          </a:p>
          <a:p>
            <a:endParaRPr lang="en-US" dirty="0"/>
          </a:p>
          <a:p>
            <a:r>
              <a:rPr lang="en-US" dirty="0"/>
              <a:t>Only when </a:t>
            </a:r>
            <a:r>
              <a:rPr lang="en-US" b="1" dirty="0"/>
              <a:t>all signed in operators </a:t>
            </a:r>
            <a:r>
              <a:rPr lang="en-US" dirty="0"/>
              <a:t>left the facility and </a:t>
            </a:r>
            <a:r>
              <a:rPr lang="en-US" b="1" dirty="0"/>
              <a:t>signed out </a:t>
            </a:r>
            <a:r>
              <a:rPr lang="en-US" dirty="0"/>
              <a:t>with their personal key, the </a:t>
            </a:r>
            <a:r>
              <a:rPr lang="en-US" b="1" dirty="0"/>
              <a:t>machine can </a:t>
            </a:r>
            <a:r>
              <a:rPr lang="en-US" dirty="0"/>
              <a:t>subsequently </a:t>
            </a:r>
            <a:r>
              <a:rPr lang="en-US" b="1" dirty="0"/>
              <a:t>be started</a:t>
            </a:r>
            <a:r>
              <a:rPr lang="en-US" dirty="0"/>
              <a:t>.</a:t>
            </a:r>
          </a:p>
          <a:p>
            <a:endParaRPr lang="en-US" sz="600" dirty="0"/>
          </a:p>
        </p:txBody>
      </p:sp>
      <p:pic>
        <p:nvPicPr>
          <p:cNvPr id="6" name="Grafik 9">
            <a:extLst>
              <a:ext uri="{FF2B5EF4-FFF2-40B4-BE49-F238E27FC236}">
                <a16:creationId xmlns:a16="http://schemas.microsoft.com/office/drawing/2014/main" id="{BECD65F2-F449-B617-B7BF-4E4B5CB41A4B}"/>
              </a:ext>
            </a:extLst>
          </p:cNvPr>
          <p:cNvPicPr>
            <a:picLocks noChangeAspect="1"/>
          </p:cNvPicPr>
          <p:nvPr/>
        </p:nvPicPr>
        <p:blipFill>
          <a:blip r:embed="rId2"/>
          <a:stretch>
            <a:fillRect/>
          </a:stretch>
        </p:blipFill>
        <p:spPr>
          <a:xfrm>
            <a:off x="0" y="4524771"/>
            <a:ext cx="3174715" cy="1893664"/>
          </a:xfrm>
          <a:prstGeom prst="rect">
            <a:avLst/>
          </a:prstGeom>
          <a:ln>
            <a:solidFill>
              <a:schemeClr val="bg1">
                <a:lumMod val="75000"/>
              </a:schemeClr>
            </a:solidFill>
          </a:ln>
        </p:spPr>
      </p:pic>
      <p:pic>
        <p:nvPicPr>
          <p:cNvPr id="7" name="Grafik 11">
            <a:extLst>
              <a:ext uri="{FF2B5EF4-FFF2-40B4-BE49-F238E27FC236}">
                <a16:creationId xmlns:a16="http://schemas.microsoft.com/office/drawing/2014/main" id="{A991DEE2-A93F-D0E4-6F3E-99166A474235}"/>
              </a:ext>
            </a:extLst>
          </p:cNvPr>
          <p:cNvPicPr>
            <a:picLocks noChangeAspect="1"/>
          </p:cNvPicPr>
          <p:nvPr/>
        </p:nvPicPr>
        <p:blipFill>
          <a:blip r:embed="rId3"/>
          <a:stretch>
            <a:fillRect/>
          </a:stretch>
        </p:blipFill>
        <p:spPr>
          <a:xfrm>
            <a:off x="3286827" y="4524770"/>
            <a:ext cx="2939312" cy="1893665"/>
          </a:xfrm>
          <a:prstGeom prst="rect">
            <a:avLst/>
          </a:prstGeom>
          <a:ln>
            <a:solidFill>
              <a:schemeClr val="bg1">
                <a:lumMod val="75000"/>
              </a:schemeClr>
            </a:solidFill>
          </a:ln>
        </p:spPr>
      </p:pic>
      <p:pic>
        <p:nvPicPr>
          <p:cNvPr id="8" name="Grafik 7">
            <a:extLst>
              <a:ext uri="{FF2B5EF4-FFF2-40B4-BE49-F238E27FC236}">
                <a16:creationId xmlns:a16="http://schemas.microsoft.com/office/drawing/2014/main" id="{1405A7F1-265E-F7A1-6195-3F67880ED6F3}"/>
              </a:ext>
            </a:extLst>
          </p:cNvPr>
          <p:cNvPicPr>
            <a:picLocks noChangeAspect="1"/>
          </p:cNvPicPr>
          <p:nvPr/>
        </p:nvPicPr>
        <p:blipFill>
          <a:blip r:embed="rId4"/>
          <a:stretch>
            <a:fillRect/>
          </a:stretch>
        </p:blipFill>
        <p:spPr>
          <a:xfrm>
            <a:off x="6338250" y="4524771"/>
            <a:ext cx="2805749" cy="1893664"/>
          </a:xfrm>
          <a:prstGeom prst="rect">
            <a:avLst/>
          </a:prstGeom>
          <a:ln>
            <a:solidFill>
              <a:schemeClr val="bg1">
                <a:lumMod val="75000"/>
              </a:schemeClr>
            </a:solidFill>
          </a:ln>
        </p:spPr>
      </p:pic>
    </p:spTree>
    <p:extLst>
      <p:ext uri="{BB962C8B-B14F-4D97-AF65-F5344CB8AC3E}">
        <p14:creationId xmlns:p14="http://schemas.microsoft.com/office/powerpoint/2010/main" val="2551487103"/>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a:extLst>
              <a:ext uri="{FF2B5EF4-FFF2-40B4-BE49-F238E27FC236}">
                <a16:creationId xmlns:a16="http://schemas.microsoft.com/office/drawing/2014/main" id="{4E4861C7-44C5-CF35-30D2-467016E81EC3}"/>
              </a:ext>
            </a:extLst>
          </p:cNvPr>
          <p:cNvSpPr txBox="1">
            <a:spLocks noChangeArrowheads="1"/>
          </p:cNvSpPr>
          <p:nvPr/>
        </p:nvSpPr>
        <p:spPr bwMode="auto">
          <a:xfrm>
            <a:off x="388937" y="616899"/>
            <a:ext cx="8680450" cy="63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n-US" b="1" dirty="0">
                <a:solidFill>
                  <a:schemeClr val="bg1"/>
                </a:solidFill>
                <a:latin typeface="Calibri" panose="020F0502020204030204" pitchFamily="34" charset="0"/>
              </a:rPr>
              <a:t> </a:t>
            </a:r>
            <a:r>
              <a:rPr lang="en-US" altLang="en-US" b="1" dirty="0">
                <a:solidFill>
                  <a:schemeClr val="bg1"/>
                </a:solidFill>
              </a:rPr>
              <a:t>Prevent access to the transfer car – TC 6</a:t>
            </a:r>
            <a:r>
              <a:rPr lang="en-GB" altLang="en-US" b="1" dirty="0">
                <a:solidFill>
                  <a:schemeClr val="bg1"/>
                </a:solidFill>
              </a:rPr>
              <a:t> </a:t>
            </a:r>
          </a:p>
        </p:txBody>
      </p:sp>
      <p:sp>
        <p:nvSpPr>
          <p:cNvPr id="2" name="Titel 1">
            <a:extLst>
              <a:ext uri="{FF2B5EF4-FFF2-40B4-BE49-F238E27FC236}">
                <a16:creationId xmlns:a16="http://schemas.microsoft.com/office/drawing/2014/main" id="{DBD057AB-53DF-7E56-4DED-854DEB88B94C}"/>
              </a:ext>
            </a:extLst>
          </p:cNvPr>
          <p:cNvSpPr txBox="1">
            <a:spLocks/>
          </p:cNvSpPr>
          <p:nvPr/>
        </p:nvSpPr>
        <p:spPr>
          <a:xfrm>
            <a:off x="786493" y="1394355"/>
            <a:ext cx="8137134" cy="454993"/>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de-DE" sz="1800" b="1" dirty="0">
                <a:latin typeface="Arial" panose="020B0604020202020204" pitchFamily="34" charset="0"/>
                <a:cs typeface="Arial" panose="020B0604020202020204" pitchFamily="34" charset="0"/>
              </a:rPr>
              <a:t>Key-in-pocket (Safety Function)</a:t>
            </a:r>
            <a:br>
              <a:rPr lang="de-DE" dirty="0"/>
            </a:br>
            <a:endParaRPr lang="de-DE" dirty="0"/>
          </a:p>
        </p:txBody>
      </p:sp>
      <p:sp>
        <p:nvSpPr>
          <p:cNvPr id="3" name="Rechteck 7">
            <a:extLst>
              <a:ext uri="{FF2B5EF4-FFF2-40B4-BE49-F238E27FC236}">
                <a16:creationId xmlns:a16="http://schemas.microsoft.com/office/drawing/2014/main" id="{802F6957-F1B2-6E16-57CB-CCE3231A3CD0}"/>
              </a:ext>
            </a:extLst>
          </p:cNvPr>
          <p:cNvSpPr/>
          <p:nvPr/>
        </p:nvSpPr>
        <p:spPr>
          <a:xfrm>
            <a:off x="175067" y="1849348"/>
            <a:ext cx="5316040" cy="36933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1" i="0" u="none" strike="noStrike" kern="1200" cap="none" spc="-2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a:ea typeface="+mn-ea"/>
                <a:cs typeface="+mn-cs"/>
              </a:rPr>
            </a:br>
            <a:endParaRPr kumimoji="0" lang="en-US" sz="1800" b="1" i="0" u="none" strike="noStrike" kern="1200" cap="none" spc="-2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b="1" i="0" u="none" strike="noStrike" kern="1200" cap="none" spc="0" normalizeH="0" baseline="0" noProof="0" dirty="0">
                <a:ln>
                  <a:noFill/>
                </a:ln>
                <a:solidFill>
                  <a:prstClr val="black"/>
                </a:solidFill>
                <a:effectLst/>
                <a:uLnTx/>
                <a:uFillTx/>
                <a:latin typeface="Arial" panose="020B0604020202020204"/>
                <a:ea typeface="+mn-ea"/>
                <a:cs typeface="+mn-cs"/>
              </a:rPr>
              <a:t>Identification of persons and</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b="1" i="0" u="none" strike="noStrike" kern="1200" cap="none" spc="0" normalizeH="0" baseline="0" noProof="0" dirty="0">
                <a:ln>
                  <a:noFill/>
                </a:ln>
                <a:solidFill>
                  <a:prstClr val="black"/>
                </a:solidFill>
                <a:effectLst/>
                <a:uLnTx/>
                <a:uFillTx/>
                <a:latin typeface="Arial" panose="020B0604020202020204"/>
                <a:ea typeface="+mn-ea"/>
                <a:cs typeface="+mn-cs"/>
              </a:rPr>
              <a:t>protection against accidental (machine) start-up</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b="1" i="0" u="none" strike="noStrike" kern="1200" cap="none" spc="0" normalizeH="0" baseline="0" noProof="0" dirty="0">
                <a:ln>
                  <a:noFill/>
                </a:ln>
                <a:solidFill>
                  <a:prstClr val="black"/>
                </a:solidFill>
                <a:effectLst/>
                <a:uLnTx/>
                <a:uFillTx/>
                <a:latin typeface="Arial" panose="020B0604020202020204"/>
                <a:ea typeface="+mn-ea"/>
                <a:cs typeface="+mn-cs"/>
              </a:rPr>
              <a:t>as long as at least one user is signed 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b="1" i="0" u="none" strike="noStrike" kern="1200" cap="none" spc="-20" normalizeH="0" baseline="0" noProof="0" dirty="0">
                <a:ln>
                  <a:noFill/>
                </a:ln>
                <a:effectLst>
                  <a:outerShdw blurRad="38100" dist="38100" dir="2700000" algn="tl">
                    <a:srgbClr val="000000">
                      <a:alpha val="43137"/>
                    </a:srgbClr>
                  </a:outerShdw>
                </a:effectLst>
                <a:uLnTx/>
                <a:uFillTx/>
                <a:latin typeface="Arial" panose="020B0604020202020204"/>
                <a:ea typeface="+mn-ea"/>
                <a:cs typeface="+mn-cs"/>
              </a:rPr>
              <a:t>   </a:t>
            </a:r>
            <a:r>
              <a:rPr kumimoji="0" lang="de-DE" b="1" i="0" u="none" strike="noStrike" kern="1200" cap="none" spc="-2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a:ea typeface="+mn-ea"/>
                <a:cs typeface="+mn-cs"/>
              </a:rPr>
              <a:t>PL d Cat. 3  </a:t>
            </a:r>
            <a:r>
              <a:rPr kumimoji="0" lang="de-DE" b="1" i="0" u="none" strike="noStrike" kern="1200" cap="none" spc="-20" normalizeH="0" baseline="0" noProof="0" dirty="0">
                <a:ln>
                  <a:noFill/>
                </a:ln>
                <a:effectLst>
                  <a:outerShdw blurRad="38100" dist="38100" dir="2700000" algn="tl">
                    <a:srgbClr val="000000">
                      <a:alpha val="43137"/>
                    </a:srgbClr>
                  </a:outerShdw>
                </a:effectLst>
                <a:uLnTx/>
                <a:uFillTx/>
                <a:latin typeface="Arial" panose="020B0604020202020204"/>
                <a:ea typeface="+mn-ea"/>
                <a:cs typeface="+mn-cs"/>
              </a:rPr>
              <a:t>	</a:t>
            </a:r>
            <a:r>
              <a:rPr kumimoji="0" lang="en-US" b="0" i="0" u="none" strike="noStrike" kern="1200" cap="none" spc="-20" normalizeH="0" baseline="0" noProof="0" dirty="0">
                <a:ln>
                  <a:noFill/>
                </a:ln>
                <a:effectLst/>
                <a:uLnTx/>
                <a:uFillTx/>
                <a:latin typeface="Arial" panose="020B0604020202020204"/>
                <a:ea typeface="+mn-ea"/>
                <a:cs typeface="+mn-cs"/>
              </a:rPr>
              <a:t>according to </a:t>
            </a:r>
            <a:r>
              <a:rPr kumimoji="0" lang="en-US" b="1" i="0" u="none" strike="noStrike" kern="1200" cap="none" spc="-20" normalizeH="0" baseline="0" noProof="0" dirty="0">
                <a:ln>
                  <a:noFill/>
                </a:ln>
                <a:effectLst/>
                <a:uLnTx/>
                <a:uFillTx/>
                <a:latin typeface="Arial" panose="020B0604020202020204"/>
                <a:ea typeface="+mn-ea"/>
                <a:cs typeface="+mn-cs"/>
              </a:rPr>
              <a:t>EN ISO 13849-1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20" normalizeH="0" baseline="0" noProof="0" dirty="0">
                <a:ln>
                  <a:noFill/>
                </a:ln>
                <a:effectLst>
                  <a:outerShdw blurRad="38100" dist="38100" dir="2700000" algn="tl">
                    <a:srgbClr val="000000">
                      <a:alpha val="43137"/>
                    </a:srgbClr>
                  </a:outerShdw>
                </a:effectLst>
                <a:uLnTx/>
                <a:uFillTx/>
                <a:latin typeface="Arial" panose="020B0604020202020204"/>
                <a:ea typeface="+mn-ea"/>
                <a:cs typeface="+mn-cs"/>
              </a:rPr>
              <a:t>   </a:t>
            </a:r>
            <a:r>
              <a:rPr kumimoji="0" lang="en-US" b="1" i="0" u="none" strike="noStrike" kern="1200" cap="none" spc="-2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a:ea typeface="+mn-ea"/>
                <a:cs typeface="+mn-cs"/>
              </a:rPr>
              <a:t>SIL CL 2  </a:t>
            </a:r>
            <a:r>
              <a:rPr kumimoji="0" lang="en-US" b="1" i="0" u="none" strike="noStrike" kern="1200" cap="none" spc="-20" normalizeH="0" baseline="0" noProof="0" dirty="0">
                <a:ln>
                  <a:noFill/>
                </a:ln>
                <a:effectLst>
                  <a:outerShdw blurRad="38100" dist="38100" dir="2700000" algn="tl">
                    <a:srgbClr val="000000">
                      <a:alpha val="43137"/>
                    </a:srgbClr>
                  </a:outerShdw>
                </a:effectLst>
                <a:uLnTx/>
                <a:uFillTx/>
                <a:latin typeface="Arial" panose="020B0604020202020204"/>
                <a:ea typeface="+mn-ea"/>
                <a:cs typeface="+mn-cs"/>
              </a:rPr>
              <a:t>	</a:t>
            </a:r>
            <a:r>
              <a:rPr kumimoji="0" lang="en-US" b="0" i="0" u="none" strike="noStrike" kern="1200" cap="none" spc="-20" normalizeH="0" baseline="0" noProof="0" dirty="0">
                <a:ln>
                  <a:noFill/>
                </a:ln>
                <a:effectLst/>
                <a:uLnTx/>
                <a:uFillTx/>
                <a:latin typeface="Arial" panose="020B0604020202020204"/>
                <a:ea typeface="+mn-ea"/>
                <a:cs typeface="+mn-cs"/>
              </a:rPr>
              <a:t>according to </a:t>
            </a:r>
            <a:r>
              <a:rPr kumimoji="0" lang="en-US" b="1" i="0" u="none" strike="noStrike" kern="1200" cap="none" spc="-20" normalizeH="0" baseline="0" noProof="0" dirty="0">
                <a:ln>
                  <a:noFill/>
                </a:ln>
                <a:effectLst/>
                <a:uLnTx/>
                <a:uFillTx/>
                <a:latin typeface="Arial" panose="020B0604020202020204"/>
                <a:ea typeface="+mn-ea"/>
                <a:cs typeface="+mn-cs"/>
              </a:rPr>
              <a:t>EN 62061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2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a:ea typeface="+mn-ea"/>
                <a:cs typeface="+mn-cs"/>
              </a:rPr>
              <a:t>   SIL 2</a:t>
            </a:r>
            <a:r>
              <a:rPr kumimoji="0" lang="en-US" b="1" i="0" u="none" strike="noStrike" kern="1200" cap="none" spc="-20" normalizeH="0" baseline="0" noProof="0" dirty="0">
                <a:ln>
                  <a:noFill/>
                </a:ln>
                <a:effectLst>
                  <a:outerShdw blurRad="38100" dist="38100" dir="2700000" algn="tl">
                    <a:srgbClr val="000000">
                      <a:alpha val="43137"/>
                    </a:srgbClr>
                  </a:outerShdw>
                </a:effectLst>
                <a:uLnTx/>
                <a:uFillTx/>
                <a:latin typeface="Arial" panose="020B0604020202020204"/>
                <a:ea typeface="+mn-ea"/>
                <a:cs typeface="+mn-cs"/>
              </a:rPr>
              <a:t>  </a:t>
            </a:r>
            <a:r>
              <a:rPr kumimoji="0" lang="en-US" b="1" i="0" u="none" strike="noStrike" kern="1200" cap="none" spc="-2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a:ea typeface="+mn-ea"/>
                <a:cs typeface="+mn-cs"/>
              </a:rPr>
              <a:t>		</a:t>
            </a:r>
            <a:r>
              <a:rPr kumimoji="0" lang="en-US" b="0" i="0" u="none" strike="noStrike" kern="1200" cap="none" spc="-20" normalizeH="0" baseline="0" noProof="0" dirty="0">
                <a:ln>
                  <a:noFill/>
                </a:ln>
                <a:solidFill>
                  <a:prstClr val="black"/>
                </a:solidFill>
                <a:effectLst/>
                <a:uLnTx/>
                <a:uFillTx/>
                <a:latin typeface="Arial" panose="020B0604020202020204"/>
                <a:ea typeface="+mn-ea"/>
                <a:cs typeface="+mn-cs"/>
              </a:rPr>
              <a:t>according to </a:t>
            </a:r>
            <a:r>
              <a:rPr kumimoji="0" lang="en-US" b="1" i="0" u="none" strike="noStrike" kern="1200" cap="none" spc="-20" normalizeH="0" baseline="0" noProof="0" dirty="0">
                <a:ln>
                  <a:noFill/>
                </a:ln>
                <a:solidFill>
                  <a:prstClr val="black"/>
                </a:solidFill>
                <a:effectLst/>
                <a:uLnTx/>
                <a:uFillTx/>
                <a:latin typeface="Arial" panose="020B0604020202020204"/>
                <a:ea typeface="+mn-ea"/>
                <a:cs typeface="+mn-cs"/>
              </a:rPr>
              <a:t>IEC 61508</a:t>
            </a:r>
            <a:endParaRPr kumimoji="0" lang="en-US"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4" name="Grafik 12">
            <a:extLst>
              <a:ext uri="{FF2B5EF4-FFF2-40B4-BE49-F238E27FC236}">
                <a16:creationId xmlns:a16="http://schemas.microsoft.com/office/drawing/2014/main" id="{B4CC07DF-BD48-6F79-4C0B-48927C8B4602}"/>
              </a:ext>
            </a:extLst>
          </p:cNvPr>
          <p:cNvPicPr>
            <a:picLocks noChangeAspect="1"/>
          </p:cNvPicPr>
          <p:nvPr/>
        </p:nvPicPr>
        <p:blipFill>
          <a:blip r:embed="rId2"/>
          <a:stretch>
            <a:fillRect/>
          </a:stretch>
        </p:blipFill>
        <p:spPr>
          <a:xfrm>
            <a:off x="5567599" y="2794570"/>
            <a:ext cx="3401333" cy="1911549"/>
          </a:xfrm>
          <a:prstGeom prst="rect">
            <a:avLst/>
          </a:prstGeom>
          <a:ln>
            <a:solidFill>
              <a:schemeClr val="bg1">
                <a:lumMod val="75000"/>
              </a:schemeClr>
            </a:solidFill>
          </a:ln>
        </p:spPr>
      </p:pic>
    </p:spTree>
    <p:extLst>
      <p:ext uri="{BB962C8B-B14F-4D97-AF65-F5344CB8AC3E}">
        <p14:creationId xmlns:p14="http://schemas.microsoft.com/office/powerpoint/2010/main" val="4222051910"/>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a:extLst>
              <a:ext uri="{FF2B5EF4-FFF2-40B4-BE49-F238E27FC236}">
                <a16:creationId xmlns:a16="http://schemas.microsoft.com/office/drawing/2014/main" id="{3F5A23A3-849B-34E2-6872-41601F926C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2113" y="1949450"/>
            <a:ext cx="2625725"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2">
            <a:extLst>
              <a:ext uri="{FF2B5EF4-FFF2-40B4-BE49-F238E27FC236}">
                <a16:creationId xmlns:a16="http://schemas.microsoft.com/office/drawing/2014/main" id="{2D49AD4E-4E08-D397-6276-770696B4A1D9}"/>
              </a:ext>
            </a:extLst>
          </p:cNvPr>
          <p:cNvSpPr>
            <a:spLocks noChangeArrowheads="1"/>
          </p:cNvSpPr>
          <p:nvPr/>
        </p:nvSpPr>
        <p:spPr bwMode="auto">
          <a:xfrm>
            <a:off x="201613" y="3816350"/>
            <a:ext cx="3187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dirty="0">
                <a:solidFill>
                  <a:srgbClr val="000000"/>
                </a:solidFill>
              </a:rPr>
              <a:t>Front Safety Proximity Laser </a:t>
            </a:r>
            <a:endParaRPr lang="en-GB" altLang="en-US" dirty="0"/>
          </a:p>
        </p:txBody>
      </p:sp>
      <p:pic>
        <p:nvPicPr>
          <p:cNvPr id="19460" name="Picture 3">
            <a:extLst>
              <a:ext uri="{FF2B5EF4-FFF2-40B4-BE49-F238E27FC236}">
                <a16:creationId xmlns:a16="http://schemas.microsoft.com/office/drawing/2014/main" id="{A6A6933B-00E9-5CE3-D231-FC60DEFE8C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67100" y="1952625"/>
            <a:ext cx="246697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4">
            <a:extLst>
              <a:ext uri="{FF2B5EF4-FFF2-40B4-BE49-F238E27FC236}">
                <a16:creationId xmlns:a16="http://schemas.microsoft.com/office/drawing/2014/main" id="{D10C084B-8B21-EAE7-F7BD-4B99CA209339}"/>
              </a:ext>
            </a:extLst>
          </p:cNvPr>
          <p:cNvSpPr>
            <a:spLocks noChangeArrowheads="1"/>
          </p:cNvSpPr>
          <p:nvPr/>
        </p:nvSpPr>
        <p:spPr bwMode="auto">
          <a:xfrm>
            <a:off x="3260725" y="3816350"/>
            <a:ext cx="31226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dirty="0">
                <a:solidFill>
                  <a:srgbClr val="000000"/>
                </a:solidFill>
              </a:rPr>
              <a:t>Rear Safety Proximity Laser </a:t>
            </a:r>
            <a:endParaRPr lang="en-GB" altLang="en-US" dirty="0"/>
          </a:p>
        </p:txBody>
      </p:sp>
      <p:sp>
        <p:nvSpPr>
          <p:cNvPr id="19463" name="Rectangle 6">
            <a:extLst>
              <a:ext uri="{FF2B5EF4-FFF2-40B4-BE49-F238E27FC236}">
                <a16:creationId xmlns:a16="http://schemas.microsoft.com/office/drawing/2014/main" id="{E8D200B3-C2DB-DFBA-BA4A-43F745BB8994}"/>
              </a:ext>
            </a:extLst>
          </p:cNvPr>
          <p:cNvSpPr>
            <a:spLocks noChangeArrowheads="1"/>
          </p:cNvSpPr>
          <p:nvPr/>
        </p:nvSpPr>
        <p:spPr bwMode="auto">
          <a:xfrm>
            <a:off x="432800" y="4640156"/>
            <a:ext cx="8128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dirty="0">
                <a:cs typeface="Times New Roman" panose="02020603050405020304" pitchFamily="18" charset="0"/>
              </a:rPr>
              <a:t>Where scanning underneath of the conveyor is not possible because the conveyors are completely covered, this area has to be safeguarded by a second laser scanner</a:t>
            </a:r>
            <a:endParaRPr lang="en-GB" altLang="en-US" dirty="0"/>
          </a:p>
        </p:txBody>
      </p:sp>
      <p:pic>
        <p:nvPicPr>
          <p:cNvPr id="8" name="Imagen 24">
            <a:extLst>
              <a:ext uri="{FF2B5EF4-FFF2-40B4-BE49-F238E27FC236}">
                <a16:creationId xmlns:a16="http://schemas.microsoft.com/office/drawing/2014/main" id="{23B96591-D09C-7385-8691-F3C76CC1430D}"/>
              </a:ext>
            </a:extLst>
          </p:cNvPr>
          <p:cNvPicPr>
            <a:picLocks/>
          </p:cNvPicPr>
          <p:nvPr/>
        </p:nvPicPr>
        <p:blipFill>
          <a:blip r:embed="rId4"/>
          <a:stretch>
            <a:fillRect/>
          </a:stretch>
        </p:blipFill>
        <p:spPr bwMode="auto">
          <a:xfrm>
            <a:off x="6262688" y="1963738"/>
            <a:ext cx="2247900" cy="1609725"/>
          </a:xfrm>
          <a:prstGeom prst="rect">
            <a:avLst/>
          </a:prstGeom>
          <a:ln>
            <a:noFill/>
          </a:ln>
          <a:effectLst>
            <a:outerShdw blurRad="292100" dist="139700" dir="2700000" algn="tl" rotWithShape="0">
              <a:srgbClr val="333333">
                <a:alpha val="65000"/>
              </a:srgbClr>
            </a:outerShdw>
          </a:effectLst>
        </p:spPr>
      </p:pic>
      <p:sp>
        <p:nvSpPr>
          <p:cNvPr id="19465" name="Rectangle 4">
            <a:extLst>
              <a:ext uri="{FF2B5EF4-FFF2-40B4-BE49-F238E27FC236}">
                <a16:creationId xmlns:a16="http://schemas.microsoft.com/office/drawing/2014/main" id="{50B8A208-0C9A-D534-C503-6D8CDEEC1BB6}"/>
              </a:ext>
            </a:extLst>
          </p:cNvPr>
          <p:cNvSpPr>
            <a:spLocks noChangeArrowheads="1"/>
          </p:cNvSpPr>
          <p:nvPr/>
        </p:nvSpPr>
        <p:spPr bwMode="auto">
          <a:xfrm>
            <a:off x="6262688" y="3798888"/>
            <a:ext cx="26336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dirty="0">
                <a:solidFill>
                  <a:srgbClr val="000000"/>
                </a:solidFill>
              </a:rPr>
              <a:t>Over / Under scanning </a:t>
            </a:r>
            <a:endParaRPr lang="en-GB" altLang="en-US" dirty="0"/>
          </a:p>
        </p:txBody>
      </p:sp>
      <p:sp>
        <p:nvSpPr>
          <p:cNvPr id="2" name="Rectangle 2">
            <a:extLst>
              <a:ext uri="{FF2B5EF4-FFF2-40B4-BE49-F238E27FC236}">
                <a16:creationId xmlns:a16="http://schemas.microsoft.com/office/drawing/2014/main" id="{8CDFE0DE-2B55-A33D-86B7-3E514D8883AC}"/>
              </a:ext>
            </a:extLst>
          </p:cNvPr>
          <p:cNvSpPr txBox="1">
            <a:spLocks noChangeArrowheads="1"/>
          </p:cNvSpPr>
          <p:nvPr/>
        </p:nvSpPr>
        <p:spPr bwMode="auto">
          <a:xfrm>
            <a:off x="435868" y="523567"/>
            <a:ext cx="8680450" cy="63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n-US" b="1" dirty="0">
                <a:solidFill>
                  <a:schemeClr val="bg1"/>
                </a:solidFill>
                <a:latin typeface="Calibri" panose="020F0502020204030204" pitchFamily="34" charset="0"/>
              </a:rPr>
              <a:t> </a:t>
            </a:r>
            <a:r>
              <a:rPr lang="en-US" altLang="en-US" b="1" dirty="0">
                <a:solidFill>
                  <a:schemeClr val="bg1"/>
                </a:solidFill>
              </a:rPr>
              <a:t>Prevent contact with the transfer car – TC 7</a:t>
            </a:r>
          </a:p>
          <a:p>
            <a:pPr algn="ctr"/>
            <a:r>
              <a:rPr lang="en-GB" altLang="en-US" b="1" dirty="0">
                <a:solidFill>
                  <a:schemeClr val="bg1"/>
                </a:solidFill>
              </a:rPr>
              <a:t>Proximity Lasers</a:t>
            </a:r>
            <a:endParaRPr lang="en-GB" altLang="en-US" dirty="0">
              <a:solidFill>
                <a:schemeClr val="bg1"/>
              </a:solidFill>
            </a:endParaRPr>
          </a:p>
          <a:p>
            <a:pPr algn="ctr"/>
            <a:r>
              <a:rPr lang="en-GB" altLang="en-US" b="1" dirty="0">
                <a:solidFill>
                  <a:schemeClr val="bg1"/>
                </a:solidFill>
              </a:rPr>
              <a:t> </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a:extLst>
              <a:ext uri="{FF2B5EF4-FFF2-40B4-BE49-F238E27FC236}">
                <a16:creationId xmlns:a16="http://schemas.microsoft.com/office/drawing/2014/main" id="{9A52C0EC-69FD-EE30-F498-5F4CCB3CB62F}"/>
              </a:ext>
            </a:extLst>
          </p:cNvPr>
          <p:cNvSpPr>
            <a:spLocks noChangeArrowheads="1"/>
          </p:cNvSpPr>
          <p:nvPr/>
        </p:nvSpPr>
        <p:spPr bwMode="auto">
          <a:xfrm>
            <a:off x="457200" y="1498600"/>
            <a:ext cx="84470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dirty="0">
                <a:solidFill>
                  <a:srgbClr val="000000"/>
                </a:solidFill>
              </a:rPr>
              <a:t>On the front and rear of the transfer car where safety proximity lasers have been installed. These lasers are designed to slow down and stop the transfer car if there are people or objects in front of it. Even though the laser scans for objects, you still need to be aware of its limitations. </a:t>
            </a:r>
            <a:endParaRPr lang="en-GB" altLang="en-US" dirty="0"/>
          </a:p>
        </p:txBody>
      </p:sp>
      <p:pic>
        <p:nvPicPr>
          <p:cNvPr id="20483" name="Picture 2">
            <a:extLst>
              <a:ext uri="{FF2B5EF4-FFF2-40B4-BE49-F238E27FC236}">
                <a16:creationId xmlns:a16="http://schemas.microsoft.com/office/drawing/2014/main" id="{BEC56232-EA4C-88E9-A159-0DD7FD83EB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0400" y="2698750"/>
            <a:ext cx="7907338"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C95956F3-3DD7-7DF9-C263-426C10C7BFAE}"/>
              </a:ext>
            </a:extLst>
          </p:cNvPr>
          <p:cNvSpPr txBox="1">
            <a:spLocks noChangeArrowheads="1"/>
          </p:cNvSpPr>
          <p:nvPr/>
        </p:nvSpPr>
        <p:spPr bwMode="auto">
          <a:xfrm>
            <a:off x="435868" y="523567"/>
            <a:ext cx="8680450" cy="63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n-US" b="1" dirty="0">
                <a:solidFill>
                  <a:schemeClr val="bg1"/>
                </a:solidFill>
                <a:latin typeface="Calibri" panose="020F0502020204030204" pitchFamily="34" charset="0"/>
              </a:rPr>
              <a:t> </a:t>
            </a:r>
            <a:r>
              <a:rPr lang="en-US" altLang="en-US" b="1" dirty="0">
                <a:solidFill>
                  <a:schemeClr val="bg1"/>
                </a:solidFill>
              </a:rPr>
              <a:t>Prevent contact with the transfer car  - TC 8</a:t>
            </a:r>
          </a:p>
          <a:p>
            <a:pPr algn="ctr"/>
            <a:r>
              <a:rPr lang="en-GB" altLang="en-US" b="1" dirty="0">
                <a:solidFill>
                  <a:schemeClr val="bg1"/>
                </a:solidFill>
              </a:rPr>
              <a:t>Proximity Lasers</a:t>
            </a:r>
            <a:endParaRPr lang="en-GB" altLang="en-US" dirty="0">
              <a:solidFill>
                <a:schemeClr val="bg1"/>
              </a:solidFill>
            </a:endParaRPr>
          </a:p>
          <a:p>
            <a:pPr algn="ctr"/>
            <a:r>
              <a:rPr lang="en-GB" altLang="en-US" b="1" dirty="0">
                <a:solidFill>
                  <a:schemeClr val="bg1"/>
                </a:solidFill>
              </a:rPr>
              <a:t> </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24">
            <a:extLst>
              <a:ext uri="{FF2B5EF4-FFF2-40B4-BE49-F238E27FC236}">
                <a16:creationId xmlns:a16="http://schemas.microsoft.com/office/drawing/2014/main" id="{3D8BE149-AF39-ACEE-842C-6CB0EE2CBAED}"/>
              </a:ext>
            </a:extLst>
          </p:cNvPr>
          <p:cNvPicPr>
            <a:picLocks/>
          </p:cNvPicPr>
          <p:nvPr/>
        </p:nvPicPr>
        <p:blipFill>
          <a:blip r:embed="rId2"/>
          <a:stretch>
            <a:fillRect/>
          </a:stretch>
        </p:blipFill>
        <p:spPr bwMode="auto">
          <a:xfrm>
            <a:off x="1316038" y="1822450"/>
            <a:ext cx="2363787" cy="1963738"/>
          </a:xfrm>
          <a:prstGeom prst="rect">
            <a:avLst/>
          </a:prstGeom>
          <a:ln>
            <a:noFill/>
          </a:ln>
          <a:effectLst>
            <a:outerShdw blurRad="292100" dist="139700" dir="2700000" algn="tl" rotWithShape="0">
              <a:srgbClr val="333333">
                <a:alpha val="65000"/>
              </a:srgbClr>
            </a:outerShdw>
          </a:effectLst>
        </p:spPr>
      </p:pic>
      <p:sp>
        <p:nvSpPr>
          <p:cNvPr id="21508" name="Rectangle 8">
            <a:extLst>
              <a:ext uri="{FF2B5EF4-FFF2-40B4-BE49-F238E27FC236}">
                <a16:creationId xmlns:a16="http://schemas.microsoft.com/office/drawing/2014/main" id="{37B23C0F-785E-D86C-955F-F288C03DA9ED}"/>
              </a:ext>
            </a:extLst>
          </p:cNvPr>
          <p:cNvSpPr>
            <a:spLocks noChangeArrowheads="1"/>
          </p:cNvSpPr>
          <p:nvPr/>
        </p:nvSpPr>
        <p:spPr bwMode="auto">
          <a:xfrm>
            <a:off x="4373563" y="1822450"/>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dirty="0"/>
              <a:t>Protection by optoelectronic detection; stops the transfer at a predetermined set distance</a:t>
            </a:r>
            <a:endParaRPr lang="es-ES" altLang="en-US" dirty="0"/>
          </a:p>
        </p:txBody>
      </p:sp>
      <p:sp>
        <p:nvSpPr>
          <p:cNvPr id="21509" name="Rectangle 1">
            <a:extLst>
              <a:ext uri="{FF2B5EF4-FFF2-40B4-BE49-F238E27FC236}">
                <a16:creationId xmlns:a16="http://schemas.microsoft.com/office/drawing/2014/main" id="{C6B2D442-7534-858F-6850-FDE98632C291}"/>
              </a:ext>
            </a:extLst>
          </p:cNvPr>
          <p:cNvSpPr>
            <a:spLocks noChangeArrowheads="1"/>
          </p:cNvSpPr>
          <p:nvPr/>
        </p:nvSpPr>
        <p:spPr bwMode="auto">
          <a:xfrm>
            <a:off x="4373563" y="2913063"/>
            <a:ext cx="45720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pPr>
            <a:r>
              <a:rPr lang="en-GB" altLang="en-US" dirty="0">
                <a:cs typeface="Times New Roman" panose="02020603050405020304" pitchFamily="18" charset="0"/>
              </a:rPr>
              <a:t>Second laser scanner</a:t>
            </a:r>
            <a:endParaRPr lang="en-GB" altLang="en-US" dirty="0"/>
          </a:p>
          <a:p>
            <a:pPr>
              <a:buFont typeface="Arial" panose="020B0604020202020204" pitchFamily="34" charset="0"/>
              <a:buChar char="•"/>
            </a:pPr>
            <a:endParaRPr lang="en-GB" altLang="en-US" dirty="0">
              <a:cs typeface="Times New Roman" panose="02020603050405020304" pitchFamily="18" charset="0"/>
            </a:endParaRPr>
          </a:p>
          <a:p>
            <a:pPr>
              <a:buFont typeface="Arial" panose="020B0604020202020204" pitchFamily="34" charset="0"/>
              <a:buChar char="•"/>
            </a:pPr>
            <a:r>
              <a:rPr lang="en-GB" altLang="en-US" dirty="0">
                <a:cs typeface="Times New Roman" panose="02020603050405020304" pitchFamily="18" charset="0"/>
              </a:rPr>
              <a:t>Scanning above the conveyor if a safeguarding of the movement of the transfer car is secured by a laser scanner.</a:t>
            </a:r>
          </a:p>
          <a:p>
            <a:pPr>
              <a:buFont typeface="Arial" panose="020B0604020202020204" pitchFamily="34" charset="0"/>
              <a:buChar char="•"/>
            </a:pPr>
            <a:endParaRPr lang="en-GB" altLang="en-US" dirty="0">
              <a:cs typeface="Times New Roman" panose="02020603050405020304" pitchFamily="18" charset="0"/>
            </a:endParaRPr>
          </a:p>
          <a:p>
            <a:pPr>
              <a:buFont typeface="Arial" panose="020B0604020202020204" pitchFamily="34" charset="0"/>
              <a:buChar char="•"/>
            </a:pPr>
            <a:r>
              <a:rPr lang="en-GB" altLang="en-US" dirty="0">
                <a:cs typeface="Times New Roman" panose="02020603050405020304" pitchFamily="18" charset="0"/>
              </a:rPr>
              <a:t>This scanner has to scan the area above the conveyor by at least 100 mm.</a:t>
            </a:r>
            <a:endParaRPr lang="en-GB" altLang="en-US" sz="2400" dirty="0">
              <a:cs typeface="Times New Roman" panose="02020603050405020304" pitchFamily="18" charset="0"/>
            </a:endParaRPr>
          </a:p>
        </p:txBody>
      </p:sp>
      <p:pic>
        <p:nvPicPr>
          <p:cNvPr id="21510" name="Picture 9">
            <a:extLst>
              <a:ext uri="{FF2B5EF4-FFF2-40B4-BE49-F238E27FC236}">
                <a16:creationId xmlns:a16="http://schemas.microsoft.com/office/drawing/2014/main" id="{29E43773-28EF-6A5A-469A-432AD00140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6038" y="4073525"/>
            <a:ext cx="2363787"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AE344DC4-8710-D07E-7C83-83F4462BAADD}"/>
              </a:ext>
            </a:extLst>
          </p:cNvPr>
          <p:cNvSpPr txBox="1">
            <a:spLocks noChangeArrowheads="1"/>
          </p:cNvSpPr>
          <p:nvPr/>
        </p:nvSpPr>
        <p:spPr bwMode="auto">
          <a:xfrm>
            <a:off x="435868" y="523567"/>
            <a:ext cx="8680450" cy="63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n-US" b="1" dirty="0">
                <a:solidFill>
                  <a:schemeClr val="bg1"/>
                </a:solidFill>
                <a:latin typeface="Calibri" panose="020F0502020204030204" pitchFamily="34" charset="0"/>
              </a:rPr>
              <a:t> </a:t>
            </a:r>
            <a:r>
              <a:rPr lang="en-US" altLang="en-US" b="1" dirty="0">
                <a:solidFill>
                  <a:schemeClr val="bg1"/>
                </a:solidFill>
              </a:rPr>
              <a:t>Prevent contact with the transfer car  - TC 9</a:t>
            </a:r>
          </a:p>
          <a:p>
            <a:pPr algn="ctr"/>
            <a:r>
              <a:rPr lang="en-GB" altLang="en-US" b="1" dirty="0">
                <a:solidFill>
                  <a:schemeClr val="bg1"/>
                </a:solidFill>
              </a:rPr>
              <a:t>Proximity Lasers</a:t>
            </a:r>
            <a:endParaRPr lang="en-GB" altLang="en-US" dirty="0">
              <a:solidFill>
                <a:schemeClr val="bg1"/>
              </a:solidFill>
            </a:endParaRPr>
          </a:p>
          <a:p>
            <a:pPr algn="ctr"/>
            <a:r>
              <a:rPr lang="en-GB" altLang="en-US" b="1" dirty="0">
                <a:solidFill>
                  <a:schemeClr val="bg1"/>
                </a:solidFill>
              </a:rPr>
              <a:t> </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a:extLst>
              <a:ext uri="{FF2B5EF4-FFF2-40B4-BE49-F238E27FC236}">
                <a16:creationId xmlns:a16="http://schemas.microsoft.com/office/drawing/2014/main" id="{C8CD5680-91B6-CF6F-8F2A-E83B742EEE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538" y="1647825"/>
            <a:ext cx="349885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1">
            <a:extLst>
              <a:ext uri="{FF2B5EF4-FFF2-40B4-BE49-F238E27FC236}">
                <a16:creationId xmlns:a16="http://schemas.microsoft.com/office/drawing/2014/main" id="{161CC8BF-9454-8CF5-3FA6-2107F9B961DA}"/>
              </a:ext>
            </a:extLst>
          </p:cNvPr>
          <p:cNvSpPr txBox="1">
            <a:spLocks noChangeArrowheads="1"/>
          </p:cNvSpPr>
          <p:nvPr/>
        </p:nvSpPr>
        <p:spPr bwMode="auto">
          <a:xfrm>
            <a:off x="4572000" y="2028825"/>
            <a:ext cx="425767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b="1" dirty="0"/>
              <a:t>Instructions – Setting on Lasers</a:t>
            </a:r>
          </a:p>
          <a:p>
            <a:r>
              <a:rPr lang="en-GB" altLang="en-US" dirty="0"/>
              <a:t>The installation of the scanners and the evaluation of the electronics must fulfil the requirements of </a:t>
            </a:r>
            <a:r>
              <a:rPr lang="en-US" sz="1800" dirty="0">
                <a:effectLst/>
                <a:ea typeface="Times New Roman" panose="02020603050405020304" pitchFamily="18" charset="0"/>
              </a:rPr>
              <a:t>PL d of ISO 13849-1:2015</a:t>
            </a:r>
            <a:r>
              <a:rPr lang="en-GB" altLang="en-US" dirty="0"/>
              <a:t>.</a:t>
            </a:r>
          </a:p>
        </p:txBody>
      </p:sp>
      <p:pic>
        <p:nvPicPr>
          <p:cNvPr id="22533" name="Picture 2">
            <a:extLst>
              <a:ext uri="{FF2B5EF4-FFF2-40B4-BE49-F238E27FC236}">
                <a16:creationId xmlns:a16="http://schemas.microsoft.com/office/drawing/2014/main" id="{9990F056-BFD9-2A5E-09E5-53FE4CDD8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38" y="4100513"/>
            <a:ext cx="349885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4">
            <a:extLst>
              <a:ext uri="{FF2B5EF4-FFF2-40B4-BE49-F238E27FC236}">
                <a16:creationId xmlns:a16="http://schemas.microsoft.com/office/drawing/2014/main" id="{9DDF6158-8A11-4FF4-80C5-BB0EF68A66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3575" y="3783013"/>
            <a:ext cx="169545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406C0F9-E269-F8F9-43CE-2A19FF3E1B39}"/>
              </a:ext>
            </a:extLst>
          </p:cNvPr>
          <p:cNvSpPr txBox="1"/>
          <p:nvPr/>
        </p:nvSpPr>
        <p:spPr>
          <a:xfrm>
            <a:off x="2013734" y="413047"/>
            <a:ext cx="5979559" cy="646331"/>
          </a:xfrm>
          <a:prstGeom prst="rect">
            <a:avLst/>
          </a:prstGeom>
          <a:noFill/>
        </p:spPr>
        <p:txBody>
          <a:bodyPr wrap="square">
            <a:spAutoFit/>
          </a:bodyPr>
          <a:lstStyle/>
          <a:p>
            <a:pPr algn="ctr"/>
            <a:r>
              <a:rPr lang="en-GB" altLang="en-US" b="1" dirty="0">
                <a:solidFill>
                  <a:schemeClr val="bg1"/>
                </a:solidFill>
                <a:latin typeface="Calibri" panose="020F0502020204030204" pitchFamily="34" charset="0"/>
              </a:rPr>
              <a:t> </a:t>
            </a:r>
            <a:r>
              <a:rPr lang="en-US" altLang="en-US" b="1" dirty="0">
                <a:solidFill>
                  <a:schemeClr val="bg1"/>
                </a:solidFill>
              </a:rPr>
              <a:t>Prevent contact with the hazard  - TC 10</a:t>
            </a:r>
          </a:p>
          <a:p>
            <a:pPr algn="ctr"/>
            <a:r>
              <a:rPr lang="en-GB" altLang="en-US" b="1" dirty="0">
                <a:solidFill>
                  <a:schemeClr val="bg1"/>
                </a:solidFill>
              </a:rPr>
              <a:t>Proximity Lasers</a:t>
            </a:r>
            <a:endParaRPr lang="en-GB" altLang="en-US" dirty="0">
              <a:solidFill>
                <a:schemeClr val="bg1"/>
              </a:solidFill>
            </a:endParaRP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7">
            <a:extLst>
              <a:ext uri="{FF2B5EF4-FFF2-40B4-BE49-F238E27FC236}">
                <a16:creationId xmlns:a16="http://schemas.microsoft.com/office/drawing/2014/main" id="{465A3092-2F13-D91B-6EB3-F972F72AEB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581"/>
            <a:ext cx="4714875"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8">
            <a:extLst>
              <a:ext uri="{FF2B5EF4-FFF2-40B4-BE49-F238E27FC236}">
                <a16:creationId xmlns:a16="http://schemas.microsoft.com/office/drawing/2014/main" id="{BFCD0AF6-ACF9-C0DA-406D-0B3497E9B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0588" y="1634001"/>
            <a:ext cx="4195762"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06B20C2-AD8F-9C25-464F-B5CD76F192C8}"/>
              </a:ext>
            </a:extLst>
          </p:cNvPr>
          <p:cNvSpPr txBox="1"/>
          <p:nvPr/>
        </p:nvSpPr>
        <p:spPr>
          <a:xfrm>
            <a:off x="462337" y="4246237"/>
            <a:ext cx="8681663" cy="2031325"/>
          </a:xfrm>
          <a:prstGeom prst="rect">
            <a:avLst/>
          </a:prstGeom>
          <a:noFill/>
        </p:spPr>
        <p:txBody>
          <a:bodyPr wrap="square" rtlCol="0">
            <a:spAutoFit/>
          </a:bodyPr>
          <a:lstStyle/>
          <a:p>
            <a:r>
              <a:rPr lang="en-US" spc="-30" dirty="0">
                <a:ea typeface="Calibri" panose="020F0502020204030204" pitchFamily="34" charset="0"/>
              </a:rPr>
              <a:t>When setting up the </a:t>
            </a:r>
            <a:r>
              <a:rPr lang="en-US" spc="-30" dirty="0">
                <a:effectLst/>
                <a:ea typeface="Calibri" panose="020F0502020204030204" pitchFamily="34" charset="0"/>
              </a:rPr>
              <a:t>scanners </a:t>
            </a:r>
            <a:r>
              <a:rPr lang="en-US" spc="-30" dirty="0">
                <a:ea typeface="Calibri" panose="020F0502020204030204" pitchFamily="34" charset="0"/>
              </a:rPr>
              <a:t>they need </a:t>
            </a:r>
            <a:r>
              <a:rPr lang="en-US" spc="-30" dirty="0">
                <a:effectLst/>
                <a:ea typeface="Calibri" panose="020F0502020204030204" pitchFamily="34" charset="0"/>
              </a:rPr>
              <a:t>to be adjusted (mapped) in a way that there are no blind spots and a person standing or lying in the transfer car lane or on the edge of the conveyor is detected </a:t>
            </a:r>
            <a:r>
              <a:rPr lang="en-US" dirty="0">
                <a:solidFill>
                  <a:srgbClr val="000000"/>
                </a:solidFill>
                <a:effectLst/>
                <a:ea typeface="Calibri" panose="020F0502020204030204" pitchFamily="34" charset="0"/>
              </a:rPr>
              <a:t>and the transfer car comes to a complete stop before contact is made.</a:t>
            </a:r>
            <a:endParaRPr lang="en-GB" dirty="0">
              <a:effectLst/>
              <a:ea typeface="Calibri" panose="020F0502020204030204" pitchFamily="34" charset="0"/>
            </a:endParaRPr>
          </a:p>
          <a:p>
            <a:endParaRPr lang="en-US" spc="-30" dirty="0">
              <a:solidFill>
                <a:srgbClr val="000000"/>
              </a:solidFill>
              <a:ea typeface="Calibri" panose="020F0502020204030204" pitchFamily="34" charset="0"/>
            </a:endParaRPr>
          </a:p>
          <a:p>
            <a:r>
              <a:rPr lang="en-GB" dirty="0">
                <a:solidFill>
                  <a:srgbClr val="000000"/>
                </a:solidFill>
                <a:effectLst/>
                <a:ea typeface="Calibri" panose="020F0502020204030204" pitchFamily="34" charset="0"/>
              </a:rPr>
              <a:t>Therefore, it is necessary to optimally adapt the geometry of the protective field to the existing conveyor dimensions</a:t>
            </a:r>
            <a:r>
              <a:rPr lang="en-GB" dirty="0">
                <a:solidFill>
                  <a:srgbClr val="000000"/>
                </a:solidFill>
                <a:effectLst/>
                <a:latin typeface="Cambria" panose="02040503050406030204" pitchFamily="18" charset="0"/>
                <a:ea typeface="Calibri" panose="020F0502020204030204" pitchFamily="34" charset="0"/>
                <a:cs typeface="DGUVMeta-Normal"/>
              </a:rPr>
              <a:t>.</a:t>
            </a:r>
            <a:endParaRPr lang="en-GB" dirty="0">
              <a:effectLst/>
              <a:latin typeface="Cambria" panose="02040503050406030204" pitchFamily="18" charset="0"/>
              <a:ea typeface="Calibri" panose="020F0502020204030204" pitchFamily="34" charset="0"/>
              <a:cs typeface="Tahoma" panose="020B0604030504040204" pitchFamily="34" charset="0"/>
            </a:endParaRPr>
          </a:p>
        </p:txBody>
      </p:sp>
      <p:cxnSp>
        <p:nvCxnSpPr>
          <p:cNvPr id="5" name="Straight Connector 4">
            <a:extLst>
              <a:ext uri="{FF2B5EF4-FFF2-40B4-BE49-F238E27FC236}">
                <a16:creationId xmlns:a16="http://schemas.microsoft.com/office/drawing/2014/main" id="{977ABF39-531D-9E49-83D5-7C340E44E215}"/>
              </a:ext>
            </a:extLst>
          </p:cNvPr>
          <p:cNvCxnSpPr/>
          <p:nvPr/>
        </p:nvCxnSpPr>
        <p:spPr>
          <a:xfrm>
            <a:off x="739739" y="1634001"/>
            <a:ext cx="3278224" cy="23907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D503847-37B6-6AD2-5136-13DD4F630194}"/>
              </a:ext>
            </a:extLst>
          </p:cNvPr>
          <p:cNvCxnSpPr>
            <a:cxnSpLocks/>
          </p:cNvCxnSpPr>
          <p:nvPr/>
        </p:nvCxnSpPr>
        <p:spPr>
          <a:xfrm flipV="1">
            <a:off x="739739" y="1634001"/>
            <a:ext cx="3061699" cy="23907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CACE694-8D80-30CC-B85F-81C3F2E91AF0}"/>
              </a:ext>
            </a:extLst>
          </p:cNvPr>
          <p:cNvSpPr txBox="1"/>
          <p:nvPr/>
        </p:nvSpPr>
        <p:spPr>
          <a:xfrm>
            <a:off x="1813388" y="404354"/>
            <a:ext cx="5979559" cy="646331"/>
          </a:xfrm>
          <a:prstGeom prst="rect">
            <a:avLst/>
          </a:prstGeom>
          <a:noFill/>
        </p:spPr>
        <p:txBody>
          <a:bodyPr wrap="square">
            <a:spAutoFit/>
          </a:bodyPr>
          <a:lstStyle/>
          <a:p>
            <a:pPr algn="ctr"/>
            <a:r>
              <a:rPr lang="en-GB" altLang="en-US" b="1" dirty="0">
                <a:solidFill>
                  <a:schemeClr val="bg1"/>
                </a:solidFill>
                <a:latin typeface="Calibri" panose="020F0502020204030204" pitchFamily="34" charset="0"/>
              </a:rPr>
              <a:t> </a:t>
            </a:r>
            <a:r>
              <a:rPr lang="en-US" altLang="en-US" b="1" dirty="0">
                <a:solidFill>
                  <a:schemeClr val="bg1"/>
                </a:solidFill>
              </a:rPr>
              <a:t>Prevent contact with the transfer car  - TC 11</a:t>
            </a:r>
          </a:p>
          <a:p>
            <a:pPr algn="ctr"/>
            <a:r>
              <a:rPr lang="en-GB" altLang="en-US" b="1" dirty="0">
                <a:solidFill>
                  <a:schemeClr val="bg1"/>
                </a:solidFill>
              </a:rPr>
              <a:t>Proximity Lasers</a:t>
            </a:r>
            <a:endParaRPr lang="en-GB" altLang="en-US" dirty="0">
              <a:solidFill>
                <a:schemeClr val="bg1"/>
              </a:solidFill>
            </a:endParaRP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a:extLst>
              <a:ext uri="{FF2B5EF4-FFF2-40B4-BE49-F238E27FC236}">
                <a16:creationId xmlns:a16="http://schemas.microsoft.com/office/drawing/2014/main" id="{413D8678-23CF-C616-2FD4-95159B1CE8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225" y="1416050"/>
            <a:ext cx="8880475"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3">
            <a:extLst>
              <a:ext uri="{FF2B5EF4-FFF2-40B4-BE49-F238E27FC236}">
                <a16:creationId xmlns:a16="http://schemas.microsoft.com/office/drawing/2014/main" id="{F589298C-8660-7862-F40E-C9E35DA119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4454525"/>
            <a:ext cx="89455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D58C722-7064-828B-3151-23DEBCAC691C}"/>
              </a:ext>
            </a:extLst>
          </p:cNvPr>
          <p:cNvSpPr txBox="1"/>
          <p:nvPr/>
        </p:nvSpPr>
        <p:spPr>
          <a:xfrm>
            <a:off x="1759226" y="433169"/>
            <a:ext cx="5979559" cy="646331"/>
          </a:xfrm>
          <a:prstGeom prst="rect">
            <a:avLst/>
          </a:prstGeom>
          <a:noFill/>
        </p:spPr>
        <p:txBody>
          <a:bodyPr wrap="square">
            <a:spAutoFit/>
          </a:bodyPr>
          <a:lstStyle/>
          <a:p>
            <a:pPr algn="ctr"/>
            <a:r>
              <a:rPr lang="en-GB" altLang="en-US" b="1" dirty="0">
                <a:solidFill>
                  <a:schemeClr val="bg1"/>
                </a:solidFill>
                <a:latin typeface="Calibri" panose="020F0502020204030204" pitchFamily="34" charset="0"/>
              </a:rPr>
              <a:t> 4</a:t>
            </a:r>
            <a:r>
              <a:rPr lang="en-GB" altLang="en-US" b="1" dirty="0">
                <a:solidFill>
                  <a:schemeClr val="bg1"/>
                </a:solidFill>
              </a:rPr>
              <a:t>. </a:t>
            </a:r>
            <a:r>
              <a:rPr lang="en-US" altLang="en-US" b="1" dirty="0">
                <a:solidFill>
                  <a:schemeClr val="bg1"/>
                </a:solidFill>
              </a:rPr>
              <a:t>Prevent contact with the transfer car  - TC 12</a:t>
            </a:r>
          </a:p>
          <a:p>
            <a:pPr algn="ctr"/>
            <a:r>
              <a:rPr lang="en-GB" altLang="en-US" b="1" dirty="0">
                <a:solidFill>
                  <a:schemeClr val="bg1"/>
                </a:solidFill>
              </a:rPr>
              <a:t>Testing Proximity Lasers (Example)</a:t>
            </a:r>
            <a:endParaRPr lang="en-GB" altLang="en-US" dirty="0">
              <a:solidFill>
                <a:schemeClr val="bg1"/>
              </a:solidFill>
            </a:endParaRPr>
          </a:p>
        </p:txBody>
      </p:sp>
    </p:spTree>
    <p:extLst>
      <p:ext uri="{BB962C8B-B14F-4D97-AF65-F5344CB8AC3E}">
        <p14:creationId xmlns:p14="http://schemas.microsoft.com/office/powerpoint/2010/main" val="591625063"/>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85408642-54DD-4EC2-D547-4DC9541AFB37}"/>
              </a:ext>
            </a:extLst>
          </p:cNvPr>
          <p:cNvSpPr>
            <a:spLocks noChangeArrowheads="1"/>
          </p:cNvSpPr>
          <p:nvPr/>
        </p:nvSpPr>
        <p:spPr bwMode="auto">
          <a:xfrm>
            <a:off x="2286000" y="-12960350"/>
            <a:ext cx="4572000" cy="649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n-US" sz="800" dirty="0">
                <a:cs typeface="Times New Roman" panose="02020603050405020304" pitchFamily="18" charset="0"/>
              </a:rPr>
              <a:t>Original Operator check instructions for checking the operation of transfer car safety lasers</a:t>
            </a:r>
            <a:endParaRPr lang="en-GB" altLang="en-US" sz="800" dirty="0">
              <a:latin typeface="Times New Roman" panose="02020603050405020304" pitchFamily="18" charset="0"/>
              <a:cs typeface="Times New Roman" panose="02020603050405020304" pitchFamily="18" charset="0"/>
            </a:endParaRPr>
          </a:p>
          <a:p>
            <a:pPr algn="ctr"/>
            <a:r>
              <a:rPr lang="en-GB" altLang="en-US" sz="800" dirty="0">
                <a:cs typeface="Times New Roman" panose="02020603050405020304" pitchFamily="18" charset="0"/>
              </a:rPr>
              <a:t> </a:t>
            </a:r>
            <a:endParaRPr lang="en-GB" altLang="en-US" sz="800" dirty="0">
              <a:latin typeface="Times New Roman" panose="02020603050405020304" pitchFamily="18" charset="0"/>
              <a:cs typeface="Times New Roman" panose="02020603050405020304" pitchFamily="18" charset="0"/>
            </a:endParaRPr>
          </a:p>
          <a:p>
            <a:r>
              <a:rPr lang="en-GB" altLang="en-US" sz="800" u="sng" dirty="0">
                <a:cs typeface="Times New Roman" panose="02020603050405020304" pitchFamily="18" charset="0"/>
              </a:rPr>
              <a:t>General</a:t>
            </a:r>
            <a:endParaRPr lang="en-GB" altLang="en-US" sz="800" dirty="0">
              <a:latin typeface="Times New Roman" panose="02020603050405020304" pitchFamily="18" charset="0"/>
              <a:cs typeface="Times New Roman" panose="02020603050405020304" pitchFamily="18" charset="0"/>
            </a:endParaRPr>
          </a:p>
          <a:p>
            <a:r>
              <a:rPr lang="en-GB" altLang="en-US" sz="800" dirty="0">
                <a:cs typeface="Times New Roman" panose="02020603050405020304" pitchFamily="18" charset="0"/>
              </a:rPr>
              <a:t> </a:t>
            </a:r>
            <a:endParaRPr lang="en-GB" altLang="en-US" sz="800" dirty="0">
              <a:latin typeface="Times New Roman" panose="02020603050405020304" pitchFamily="18" charset="0"/>
              <a:cs typeface="Times New Roman" panose="02020603050405020304" pitchFamily="18" charset="0"/>
            </a:endParaRPr>
          </a:p>
          <a:p>
            <a:r>
              <a:rPr lang="en-GB" altLang="en-US" sz="800" dirty="0">
                <a:cs typeface="Times New Roman" panose="02020603050405020304" pitchFamily="18" charset="0"/>
              </a:rPr>
              <a:t>The procedure should use the test piece specified in BS EN 1525:1998.  That is a tube measuring 400mm height by 70mm diameter painted matt black dependant on laser system being used. It can however, be carried out using made up small corrugated cases.  If there are two lasers mounted one above the other the test piece should be cut down to 300mm in height. The test piece is used vertically.</a:t>
            </a:r>
            <a:endParaRPr lang="en-GB" altLang="en-US" sz="800" dirty="0">
              <a:latin typeface="Times New Roman" panose="02020603050405020304" pitchFamily="18" charset="0"/>
              <a:cs typeface="Times New Roman" panose="02020603050405020304" pitchFamily="18" charset="0"/>
            </a:endParaRPr>
          </a:p>
          <a:p>
            <a:r>
              <a:rPr lang="en-GB" altLang="en-US" sz="800" dirty="0">
                <a:cs typeface="Times New Roman" panose="02020603050405020304" pitchFamily="18" charset="0"/>
              </a:rPr>
              <a:t> </a:t>
            </a:r>
            <a:endParaRPr lang="en-GB" altLang="en-US" sz="800" dirty="0">
              <a:latin typeface="Times New Roman" panose="02020603050405020304" pitchFamily="18" charset="0"/>
              <a:cs typeface="Times New Roman" panose="02020603050405020304" pitchFamily="18" charset="0"/>
            </a:endParaRPr>
          </a:p>
          <a:p>
            <a:r>
              <a:rPr lang="en-GB" altLang="en-US" sz="800" dirty="0">
                <a:cs typeface="Times New Roman" panose="02020603050405020304" pitchFamily="18" charset="0"/>
              </a:rPr>
              <a:t>If there are side deflector bars fitted the testing will be the same as the car will stop before the side deflector bars.</a:t>
            </a:r>
            <a:endParaRPr lang="en-GB" altLang="en-US" sz="800" dirty="0">
              <a:latin typeface="Times New Roman" panose="02020603050405020304" pitchFamily="18" charset="0"/>
              <a:cs typeface="Times New Roman" panose="02020603050405020304" pitchFamily="18" charset="0"/>
            </a:endParaRPr>
          </a:p>
          <a:p>
            <a:r>
              <a:rPr lang="en-GB" altLang="en-US" sz="800" dirty="0">
                <a:cs typeface="Times New Roman" panose="02020603050405020304" pitchFamily="18" charset="0"/>
              </a:rPr>
              <a:t> </a:t>
            </a:r>
            <a:endParaRPr lang="en-GB" altLang="en-US" sz="800" dirty="0">
              <a:latin typeface="Times New Roman" panose="02020603050405020304" pitchFamily="18" charset="0"/>
              <a:cs typeface="Times New Roman" panose="02020603050405020304" pitchFamily="18" charset="0"/>
            </a:endParaRPr>
          </a:p>
          <a:p>
            <a:r>
              <a:rPr lang="en-GB" altLang="en-US" sz="800" dirty="0">
                <a:cs typeface="Times New Roman" panose="02020603050405020304" pitchFamily="18" charset="0"/>
              </a:rPr>
              <a:t>It is important for the testing that the test tube is in good condition and that the paint is not seriously damaged as this will affect the laser response.</a:t>
            </a:r>
            <a:endParaRPr lang="en-GB" altLang="en-US" sz="800" dirty="0">
              <a:latin typeface="Times New Roman" panose="02020603050405020304" pitchFamily="18" charset="0"/>
              <a:cs typeface="Times New Roman" panose="02020603050405020304" pitchFamily="18" charset="0"/>
            </a:endParaRPr>
          </a:p>
          <a:p>
            <a:r>
              <a:rPr lang="en-GB" altLang="en-US" sz="800" dirty="0">
                <a:cs typeface="Times New Roman" panose="02020603050405020304" pitchFamily="18" charset="0"/>
              </a:rPr>
              <a:t> </a:t>
            </a:r>
            <a:endParaRPr lang="en-GB" altLang="en-US" sz="800" dirty="0">
              <a:latin typeface="Times New Roman" panose="02020603050405020304" pitchFamily="18" charset="0"/>
              <a:cs typeface="Times New Roman" panose="02020603050405020304" pitchFamily="18" charset="0"/>
            </a:endParaRPr>
          </a:p>
          <a:p>
            <a:r>
              <a:rPr lang="en-GB" altLang="en-US" sz="800" dirty="0">
                <a:cs typeface="Times New Roman" panose="02020603050405020304" pitchFamily="18" charset="0"/>
              </a:rPr>
              <a:t>Place the test piece in the transfer car aisle in the middle, on the floor, and drive the transfer car forward in manual towards the test piece.</a:t>
            </a:r>
            <a:endParaRPr lang="en-GB" altLang="en-US" sz="800" dirty="0">
              <a:latin typeface="Times New Roman" panose="02020603050405020304" pitchFamily="18" charset="0"/>
              <a:cs typeface="Times New Roman" panose="02020603050405020304" pitchFamily="18" charset="0"/>
            </a:endParaRPr>
          </a:p>
          <a:p>
            <a:r>
              <a:rPr lang="en-GB" altLang="en-US" sz="800" dirty="0">
                <a:cs typeface="Times New Roman" panose="02020603050405020304" pitchFamily="18" charset="0"/>
              </a:rPr>
              <a:t> </a:t>
            </a:r>
            <a:endParaRPr lang="en-GB" altLang="en-US" sz="800" dirty="0">
              <a:latin typeface="Times New Roman" panose="02020603050405020304" pitchFamily="18" charset="0"/>
              <a:cs typeface="Times New Roman" panose="02020603050405020304" pitchFamily="18" charset="0"/>
            </a:endParaRPr>
          </a:p>
          <a:p>
            <a:r>
              <a:rPr lang="en-GB" altLang="en-US" sz="800" dirty="0">
                <a:cs typeface="Times New Roman" panose="02020603050405020304" pitchFamily="18" charset="0"/>
              </a:rPr>
              <a:t>The car should go into slow speed (15m/m), about 5-8m away from the test piece, depending on the local set-up.</a:t>
            </a:r>
            <a:endParaRPr lang="en-GB" altLang="en-US" sz="800" dirty="0">
              <a:latin typeface="Times New Roman" panose="02020603050405020304" pitchFamily="18" charset="0"/>
              <a:cs typeface="Times New Roman" panose="02020603050405020304" pitchFamily="18" charset="0"/>
            </a:endParaRPr>
          </a:p>
          <a:p>
            <a:r>
              <a:rPr lang="en-GB" altLang="en-US" sz="800" dirty="0">
                <a:cs typeface="Times New Roman" panose="02020603050405020304" pitchFamily="18" charset="0"/>
              </a:rPr>
              <a:t> </a:t>
            </a:r>
            <a:endParaRPr lang="en-GB" altLang="en-US" sz="800" dirty="0">
              <a:latin typeface="Times New Roman" panose="02020603050405020304" pitchFamily="18" charset="0"/>
              <a:cs typeface="Times New Roman" panose="02020603050405020304" pitchFamily="18" charset="0"/>
            </a:endParaRPr>
          </a:p>
          <a:p>
            <a:r>
              <a:rPr lang="en-GB" altLang="en-US" sz="800" dirty="0">
                <a:cs typeface="Times New Roman" panose="02020603050405020304" pitchFamily="18" charset="0"/>
              </a:rPr>
              <a:t>Continue to drive the transfer car towards the test piece.  The car will stop about 1.2-1.6m away from the test piece and the E stop will activate.</a:t>
            </a:r>
            <a:endParaRPr lang="en-GB" altLang="en-US" sz="800" dirty="0">
              <a:latin typeface="Times New Roman" panose="02020603050405020304" pitchFamily="18" charset="0"/>
              <a:cs typeface="Times New Roman" panose="02020603050405020304" pitchFamily="18" charset="0"/>
            </a:endParaRPr>
          </a:p>
          <a:p>
            <a:r>
              <a:rPr lang="en-GB" altLang="en-US" sz="800" dirty="0">
                <a:cs typeface="Times New Roman" panose="02020603050405020304" pitchFamily="18" charset="0"/>
              </a:rPr>
              <a:t> </a:t>
            </a:r>
            <a:endParaRPr lang="en-GB" altLang="en-US" sz="800" dirty="0">
              <a:latin typeface="Times New Roman" panose="02020603050405020304" pitchFamily="18" charset="0"/>
              <a:cs typeface="Times New Roman" panose="02020603050405020304" pitchFamily="18" charset="0"/>
            </a:endParaRPr>
          </a:p>
          <a:p>
            <a:r>
              <a:rPr lang="en-GB" altLang="en-US" sz="800" dirty="0">
                <a:cs typeface="Times New Roman" panose="02020603050405020304" pitchFamily="18" charset="0"/>
              </a:rPr>
              <a:t>Position the test piece 50mm away from the end of the conveyor on one side of the aisle, and carry out the above procedure again.  Position the test piece 50mm away from the other side and test again.</a:t>
            </a:r>
            <a:endParaRPr lang="en-GB" altLang="en-US" sz="800" dirty="0">
              <a:latin typeface="Times New Roman" panose="02020603050405020304" pitchFamily="18" charset="0"/>
              <a:cs typeface="Times New Roman" panose="02020603050405020304" pitchFamily="18" charset="0"/>
            </a:endParaRPr>
          </a:p>
          <a:p>
            <a:r>
              <a:rPr lang="en-GB" altLang="en-US" sz="800" dirty="0">
                <a:cs typeface="Times New Roman" panose="02020603050405020304" pitchFamily="18" charset="0"/>
              </a:rPr>
              <a:t> </a:t>
            </a:r>
            <a:endParaRPr lang="en-GB" altLang="en-US" sz="800" dirty="0">
              <a:latin typeface="Times New Roman" panose="02020603050405020304" pitchFamily="18" charset="0"/>
              <a:cs typeface="Times New Roman" panose="02020603050405020304" pitchFamily="18" charset="0"/>
            </a:endParaRPr>
          </a:p>
          <a:p>
            <a:r>
              <a:rPr lang="en-GB" altLang="en-US" sz="800" dirty="0">
                <a:cs typeface="Times New Roman" panose="02020603050405020304" pitchFamily="18" charset="0"/>
              </a:rPr>
              <a:t>Repeat the tests for the reverse direction. Assuming that the car stops as above, for single safety lasers this completes the testing.  If the car stops as described above when travelling forward or reverse the safety lasers are working satisfactorily.</a:t>
            </a:r>
            <a:endParaRPr lang="en-GB" altLang="en-US" sz="800" dirty="0">
              <a:latin typeface="Times New Roman" panose="02020603050405020304" pitchFamily="18" charset="0"/>
              <a:cs typeface="Times New Roman" panose="02020603050405020304" pitchFamily="18" charset="0"/>
            </a:endParaRPr>
          </a:p>
          <a:p>
            <a:r>
              <a:rPr lang="en-GB" altLang="en-US" sz="800" dirty="0">
                <a:cs typeface="Times New Roman" panose="02020603050405020304" pitchFamily="18" charset="0"/>
              </a:rPr>
              <a:t> </a:t>
            </a:r>
            <a:endParaRPr lang="en-GB" altLang="en-US" sz="800" dirty="0">
              <a:latin typeface="Times New Roman" panose="02020603050405020304" pitchFamily="18" charset="0"/>
              <a:cs typeface="Times New Roman" panose="02020603050405020304" pitchFamily="18" charset="0"/>
            </a:endParaRPr>
          </a:p>
          <a:p>
            <a:r>
              <a:rPr lang="en-GB" altLang="en-US" sz="800" dirty="0">
                <a:cs typeface="Times New Roman" panose="02020603050405020304" pitchFamily="18" charset="0"/>
              </a:rPr>
              <a:t>If there are two laser units mounted one above the other the higher unit is scanning above the conveyor lines at each side of the transfer car. Testing entails the test tube placed on the conveyors at either side of the car aisle.</a:t>
            </a:r>
            <a:endParaRPr lang="en-GB" altLang="en-US" sz="800" dirty="0">
              <a:latin typeface="Times New Roman" panose="02020603050405020304" pitchFamily="18" charset="0"/>
              <a:cs typeface="Times New Roman" panose="02020603050405020304" pitchFamily="18" charset="0"/>
            </a:endParaRPr>
          </a:p>
          <a:p>
            <a:r>
              <a:rPr lang="en-GB" altLang="en-US" sz="800" dirty="0">
                <a:cs typeface="Times New Roman" panose="02020603050405020304" pitchFamily="18" charset="0"/>
              </a:rPr>
              <a:t> </a:t>
            </a:r>
            <a:endParaRPr lang="en-GB" altLang="en-US" sz="800" dirty="0">
              <a:latin typeface="Times New Roman" panose="02020603050405020304" pitchFamily="18" charset="0"/>
              <a:cs typeface="Times New Roman" panose="02020603050405020304" pitchFamily="18" charset="0"/>
            </a:endParaRPr>
          </a:p>
          <a:p>
            <a:r>
              <a:rPr lang="en-GB" altLang="en-US" sz="800" dirty="0">
                <a:cs typeface="Times New Roman" panose="02020603050405020304" pitchFamily="18" charset="0"/>
              </a:rPr>
              <a:t>Place the test tube vertically at a distance of 100mm in from the car end of the conveyor.  The tube can be positioned on the plastic belts of the conveyor or on the walkways between the conveyors.</a:t>
            </a:r>
            <a:endParaRPr lang="en-GB" altLang="en-US" sz="800" dirty="0">
              <a:latin typeface="Times New Roman" panose="02020603050405020304" pitchFamily="18" charset="0"/>
              <a:cs typeface="Times New Roman" panose="02020603050405020304" pitchFamily="18" charset="0"/>
            </a:endParaRPr>
          </a:p>
          <a:p>
            <a:r>
              <a:rPr lang="en-GB" altLang="en-US" sz="800" dirty="0">
                <a:cs typeface="Times New Roman" panose="02020603050405020304" pitchFamily="18" charset="0"/>
              </a:rPr>
              <a:t> </a:t>
            </a:r>
            <a:endParaRPr lang="en-GB" altLang="en-US" sz="800" dirty="0">
              <a:latin typeface="Times New Roman" panose="02020603050405020304" pitchFamily="18" charset="0"/>
              <a:cs typeface="Times New Roman" panose="02020603050405020304" pitchFamily="18" charset="0"/>
            </a:endParaRPr>
          </a:p>
          <a:p>
            <a:r>
              <a:rPr lang="en-GB" altLang="en-US" sz="800" dirty="0">
                <a:cs typeface="Times New Roman" panose="02020603050405020304" pitchFamily="18" charset="0"/>
              </a:rPr>
              <a:t>Drive the car forwards towards the tube as above and the car should slow at 5-8m and then stop at about 1.2-1.6m away from the test piece, on emergency stop.  Repeat the exercise on the other conveyors on the other side of the car aisle. Repeat the exercise for the reverse direction.</a:t>
            </a:r>
            <a:endParaRPr lang="en-GB" altLang="en-US" sz="800" dirty="0">
              <a:latin typeface="Times New Roman" panose="02020603050405020304" pitchFamily="18" charset="0"/>
              <a:cs typeface="Times New Roman" panose="02020603050405020304" pitchFamily="18" charset="0"/>
            </a:endParaRPr>
          </a:p>
          <a:p>
            <a:r>
              <a:rPr lang="en-GB" altLang="en-US" sz="800" dirty="0">
                <a:cs typeface="Times New Roman" panose="02020603050405020304" pitchFamily="18" charset="0"/>
              </a:rPr>
              <a:t> </a:t>
            </a:r>
            <a:endParaRPr lang="en-GB" altLang="en-US" sz="800" dirty="0">
              <a:latin typeface="Times New Roman" panose="02020603050405020304" pitchFamily="18" charset="0"/>
              <a:cs typeface="Times New Roman" panose="02020603050405020304" pitchFamily="18" charset="0"/>
            </a:endParaRPr>
          </a:p>
          <a:p>
            <a:r>
              <a:rPr lang="en-GB" altLang="en-US" sz="800" dirty="0">
                <a:cs typeface="Times New Roman" panose="02020603050405020304" pitchFamily="18" charset="0"/>
              </a:rPr>
              <a:t> </a:t>
            </a:r>
            <a:endParaRPr lang="en-GB" altLang="en-US" sz="800" dirty="0">
              <a:latin typeface="Times New Roman" panose="02020603050405020304" pitchFamily="18" charset="0"/>
              <a:cs typeface="Times New Roman" panose="02020603050405020304" pitchFamily="18" charset="0"/>
            </a:endParaRPr>
          </a:p>
          <a:p>
            <a:r>
              <a:rPr lang="en-GB" altLang="en-US" sz="800" dirty="0">
                <a:cs typeface="Times New Roman" panose="02020603050405020304" pitchFamily="18" charset="0"/>
              </a:rPr>
              <a:t>If the tests show the responses above then this completes the operating testing.</a:t>
            </a:r>
            <a:endParaRPr lang="en-GB" altLang="en-US" sz="800" dirty="0">
              <a:latin typeface="Times New Roman" panose="02020603050405020304" pitchFamily="18" charset="0"/>
              <a:cs typeface="Times New Roman" panose="02020603050405020304" pitchFamily="18" charset="0"/>
            </a:endParaRPr>
          </a:p>
          <a:p>
            <a:r>
              <a:rPr lang="en-GB" altLang="en-US" sz="800" dirty="0">
                <a:cs typeface="Times New Roman" panose="02020603050405020304" pitchFamily="18" charset="0"/>
              </a:rPr>
              <a:t> </a:t>
            </a:r>
            <a:endParaRPr lang="en-GB" altLang="en-US" sz="800" dirty="0">
              <a:latin typeface="Times New Roman" panose="02020603050405020304" pitchFamily="18" charset="0"/>
              <a:cs typeface="Times New Roman" panose="02020603050405020304" pitchFamily="18" charset="0"/>
            </a:endParaRPr>
          </a:p>
          <a:p>
            <a:r>
              <a:rPr lang="en-GB" altLang="en-US" sz="800" dirty="0">
                <a:cs typeface="Times New Roman" panose="02020603050405020304" pitchFamily="18" charset="0"/>
              </a:rPr>
              <a:t>If the test piece is not seen by the laser at any position stipulated above this should be reported to the user engineering department.</a:t>
            </a:r>
            <a:endParaRPr lang="en-GB" altLang="en-US" sz="800" dirty="0">
              <a:latin typeface="Times New Roman" panose="02020603050405020304" pitchFamily="18" charset="0"/>
              <a:cs typeface="Times New Roman" panose="02020603050405020304" pitchFamily="18" charset="0"/>
            </a:endParaRPr>
          </a:p>
          <a:p>
            <a:r>
              <a:rPr lang="en-GB" altLang="en-US" sz="800" dirty="0">
                <a:cs typeface="Times New Roman" panose="02020603050405020304" pitchFamily="18" charset="0"/>
              </a:rPr>
              <a:t> </a:t>
            </a:r>
            <a:endParaRPr lang="en-GB" altLang="en-US" sz="800" dirty="0">
              <a:latin typeface="Times New Roman" panose="02020603050405020304" pitchFamily="18" charset="0"/>
              <a:cs typeface="Times New Roman" panose="02020603050405020304" pitchFamily="18" charset="0"/>
            </a:endParaRPr>
          </a:p>
          <a:p>
            <a:r>
              <a:rPr lang="en-GB" altLang="en-US" sz="800" dirty="0">
                <a:cs typeface="Times New Roman" panose="02020603050405020304" pitchFamily="18" charset="0"/>
              </a:rPr>
              <a:t>The results of the tests should be recorded on a control sheet such as the one below.</a:t>
            </a:r>
            <a:endParaRPr lang="en-GB" altLang="en-US" sz="800" dirty="0">
              <a:latin typeface="Times New Roman" panose="02020603050405020304" pitchFamily="18" charset="0"/>
              <a:cs typeface="Times New Roman" panose="02020603050405020304" pitchFamily="18" charset="0"/>
            </a:endParaRPr>
          </a:p>
        </p:txBody>
      </p:sp>
      <p:pic>
        <p:nvPicPr>
          <p:cNvPr id="58371" name="Picture 3">
            <a:extLst>
              <a:ext uri="{FF2B5EF4-FFF2-40B4-BE49-F238E27FC236}">
                <a16:creationId xmlns:a16="http://schemas.microsoft.com/office/drawing/2014/main" id="{8B2383E0-1800-E68F-5F4C-9553CC30CF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5752" y="1335640"/>
            <a:ext cx="7572495" cy="510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8E804DA-7A38-1F88-2956-5A3137D7DD39}"/>
              </a:ext>
            </a:extLst>
          </p:cNvPr>
          <p:cNvSpPr txBox="1"/>
          <p:nvPr/>
        </p:nvSpPr>
        <p:spPr>
          <a:xfrm>
            <a:off x="1734620" y="413047"/>
            <a:ext cx="5979559" cy="646331"/>
          </a:xfrm>
          <a:prstGeom prst="rect">
            <a:avLst/>
          </a:prstGeom>
          <a:noFill/>
        </p:spPr>
        <p:txBody>
          <a:bodyPr wrap="square">
            <a:spAutoFit/>
          </a:bodyPr>
          <a:lstStyle/>
          <a:p>
            <a:pPr algn="ctr"/>
            <a:r>
              <a:rPr lang="en-GB" altLang="en-US" b="1" dirty="0">
                <a:solidFill>
                  <a:schemeClr val="bg1"/>
                </a:solidFill>
                <a:latin typeface="Calibri" panose="020F0502020204030204" pitchFamily="34" charset="0"/>
              </a:rPr>
              <a:t> </a:t>
            </a:r>
            <a:r>
              <a:rPr lang="en-US" altLang="en-US" b="1" dirty="0">
                <a:solidFill>
                  <a:schemeClr val="bg1"/>
                </a:solidFill>
              </a:rPr>
              <a:t>Prevent contact with the transfer car  - TC 13</a:t>
            </a:r>
          </a:p>
          <a:p>
            <a:pPr algn="ctr"/>
            <a:r>
              <a:rPr lang="en-GB" altLang="en-US" b="1" dirty="0">
                <a:solidFill>
                  <a:schemeClr val="bg1"/>
                </a:solidFill>
              </a:rPr>
              <a:t>Testing Proximity Lasers (Example)</a:t>
            </a:r>
            <a:endParaRPr lang="en-GB" altLang="en-US" dirty="0">
              <a:solidFill>
                <a:schemeClr val="bg1"/>
              </a:solidFill>
            </a:endParaRPr>
          </a:p>
        </p:txBody>
      </p:sp>
    </p:spTree>
    <p:extLst>
      <p:ext uri="{BB962C8B-B14F-4D97-AF65-F5344CB8AC3E}">
        <p14:creationId xmlns:p14="http://schemas.microsoft.com/office/powerpoint/2010/main" val="2714061764"/>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a:extLst>
              <a:ext uri="{FF2B5EF4-FFF2-40B4-BE49-F238E27FC236}">
                <a16:creationId xmlns:a16="http://schemas.microsoft.com/office/drawing/2014/main" id="{D0FF006E-4D88-B602-FB21-9868847949CC}"/>
              </a:ext>
            </a:extLst>
          </p:cNvPr>
          <p:cNvSpPr>
            <a:spLocks noChangeArrowheads="1"/>
          </p:cNvSpPr>
          <p:nvPr/>
        </p:nvSpPr>
        <p:spPr bwMode="auto">
          <a:xfrm>
            <a:off x="298450" y="1531938"/>
            <a:ext cx="88455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dirty="0">
                <a:cs typeface="Times New Roman" panose="02020603050405020304" pitchFamily="18" charset="0"/>
              </a:rPr>
              <a:t>The results of the tests should be recorded on a control sheet such as the one below.</a:t>
            </a:r>
            <a:endParaRPr lang="en-GB" altLang="en-US" dirty="0">
              <a:latin typeface="Times New Roman" panose="02020603050405020304" pitchFamily="18" charset="0"/>
              <a:cs typeface="Times New Roman" panose="02020603050405020304" pitchFamily="18" charset="0"/>
            </a:endParaRPr>
          </a:p>
          <a:p>
            <a:r>
              <a:rPr lang="en-GB" altLang="en-US" dirty="0">
                <a:cs typeface="Times New Roman" panose="02020603050405020304" pitchFamily="18" charset="0"/>
              </a:rPr>
              <a:t> </a:t>
            </a:r>
            <a:endParaRPr lang="en-GB" altLang="en-US" dirty="0">
              <a:latin typeface="Times New Roman" panose="02020603050405020304" pitchFamily="18" charset="0"/>
              <a:cs typeface="Times New Roman" panose="02020603050405020304" pitchFamily="18" charset="0"/>
            </a:endParaRPr>
          </a:p>
          <a:p>
            <a:r>
              <a:rPr lang="en-GB" altLang="en-US" dirty="0">
                <a:cs typeface="Times New Roman" panose="02020603050405020304" pitchFamily="18" charset="0"/>
              </a:rPr>
              <a:t>Example control sheet.</a:t>
            </a:r>
            <a:endParaRPr lang="en-GB" altLang="en-US" dirty="0">
              <a:latin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FE048BB1-E57C-9AED-D052-464FD0E25260}"/>
              </a:ext>
            </a:extLst>
          </p:cNvPr>
          <p:cNvGraphicFramePr>
            <a:graphicFrameLocks noGrp="1"/>
          </p:cNvGraphicFramePr>
          <p:nvPr/>
        </p:nvGraphicFramePr>
        <p:xfrm>
          <a:off x="1976438" y="3087688"/>
          <a:ext cx="5191125" cy="1828800"/>
        </p:xfrm>
        <a:graphic>
          <a:graphicData uri="http://schemas.openxmlformats.org/drawingml/2006/table">
            <a:tbl>
              <a:tblPr firstRow="1" firstCol="1" bandRow="1">
                <a:tableStyleId>{5C22544A-7EE6-4342-B048-85BDC9FD1C3A}</a:tableStyleId>
              </a:tblPr>
              <a:tblGrid>
                <a:gridCol w="878625">
                  <a:extLst>
                    <a:ext uri="{9D8B030D-6E8A-4147-A177-3AD203B41FA5}">
                      <a16:colId xmlns:a16="http://schemas.microsoft.com/office/drawing/2014/main" val="20000"/>
                    </a:ext>
                  </a:extLst>
                </a:gridCol>
                <a:gridCol w="860849">
                  <a:extLst>
                    <a:ext uri="{9D8B030D-6E8A-4147-A177-3AD203B41FA5}">
                      <a16:colId xmlns:a16="http://schemas.microsoft.com/office/drawing/2014/main" val="20001"/>
                    </a:ext>
                  </a:extLst>
                </a:gridCol>
                <a:gridCol w="810062">
                  <a:extLst>
                    <a:ext uri="{9D8B030D-6E8A-4147-A177-3AD203B41FA5}">
                      <a16:colId xmlns:a16="http://schemas.microsoft.com/office/drawing/2014/main" val="20002"/>
                    </a:ext>
                  </a:extLst>
                </a:gridCol>
                <a:gridCol w="1559179">
                  <a:extLst>
                    <a:ext uri="{9D8B030D-6E8A-4147-A177-3AD203B41FA5}">
                      <a16:colId xmlns:a16="http://schemas.microsoft.com/office/drawing/2014/main" val="20003"/>
                    </a:ext>
                  </a:extLst>
                </a:gridCol>
                <a:gridCol w="1082410">
                  <a:extLst>
                    <a:ext uri="{9D8B030D-6E8A-4147-A177-3AD203B41FA5}">
                      <a16:colId xmlns:a16="http://schemas.microsoft.com/office/drawing/2014/main" val="20004"/>
                    </a:ext>
                  </a:extLst>
                </a:gridCol>
              </a:tblGrid>
              <a:tr h="0">
                <a:tc>
                  <a:txBody>
                    <a:bodyPr/>
                    <a:lstStyle/>
                    <a:p>
                      <a:pPr>
                        <a:spcAft>
                          <a:spcPts val="0"/>
                        </a:spcAft>
                      </a:pPr>
                      <a:r>
                        <a:rPr lang="en-GB" sz="1200" dirty="0">
                          <a:effectLst/>
                        </a:rPr>
                        <a:t>Date test carried out</a:t>
                      </a:r>
                      <a:endParaRPr lang="en-GB" sz="1200" dirty="0">
                        <a:effectLst/>
                        <a:latin typeface="Times New Roman" panose="02020603050405020304" pitchFamily="18" charset="0"/>
                        <a:ea typeface="Times New Roman" panose="02020603050405020304" pitchFamily="18" charset="0"/>
                      </a:endParaRPr>
                    </a:p>
                  </a:txBody>
                  <a:tcPr marL="68563" marR="68563" marT="0" marB="0"/>
                </a:tc>
                <a:tc>
                  <a:txBody>
                    <a:bodyPr/>
                    <a:lstStyle/>
                    <a:p>
                      <a:pPr>
                        <a:spcAft>
                          <a:spcPts val="0"/>
                        </a:spcAft>
                      </a:pPr>
                      <a:r>
                        <a:rPr lang="en-GB" sz="1200" dirty="0">
                          <a:effectLst/>
                        </a:rPr>
                        <a:t> Laser unit</a:t>
                      </a:r>
                      <a:endParaRPr lang="en-GB" sz="1200" dirty="0">
                        <a:effectLst/>
                        <a:latin typeface="Times New Roman" panose="02020603050405020304" pitchFamily="18" charset="0"/>
                        <a:ea typeface="Times New Roman" panose="02020603050405020304" pitchFamily="18" charset="0"/>
                      </a:endParaRPr>
                    </a:p>
                  </a:txBody>
                  <a:tcPr marL="68563" marR="68563" marT="0" marB="0"/>
                </a:tc>
                <a:tc>
                  <a:txBody>
                    <a:bodyPr/>
                    <a:lstStyle/>
                    <a:p>
                      <a:pPr>
                        <a:spcAft>
                          <a:spcPts val="0"/>
                        </a:spcAft>
                      </a:pPr>
                      <a:r>
                        <a:rPr lang="en-GB" sz="1200" dirty="0">
                          <a:effectLst/>
                        </a:rPr>
                        <a:t>Tests OK</a:t>
                      </a:r>
                    </a:p>
                    <a:p>
                      <a:pPr>
                        <a:spcAft>
                          <a:spcPts val="0"/>
                        </a:spcAft>
                      </a:pPr>
                      <a:r>
                        <a:rPr lang="en-GB" sz="1200" dirty="0">
                          <a:effectLst/>
                        </a:rPr>
                        <a:t>Y/N</a:t>
                      </a:r>
                      <a:endParaRPr lang="en-GB" sz="1200" dirty="0">
                        <a:effectLst/>
                        <a:latin typeface="Times New Roman" panose="02020603050405020304" pitchFamily="18" charset="0"/>
                        <a:ea typeface="Times New Roman" panose="02020603050405020304" pitchFamily="18" charset="0"/>
                      </a:endParaRPr>
                    </a:p>
                  </a:txBody>
                  <a:tcPr marL="68563" marR="68563" marT="0" marB="0"/>
                </a:tc>
                <a:tc>
                  <a:txBody>
                    <a:bodyPr/>
                    <a:lstStyle/>
                    <a:p>
                      <a:pPr>
                        <a:spcAft>
                          <a:spcPts val="0"/>
                        </a:spcAft>
                      </a:pPr>
                      <a:r>
                        <a:rPr lang="en-GB" sz="1200" dirty="0">
                          <a:effectLst/>
                        </a:rPr>
                        <a:t>Comments</a:t>
                      </a:r>
                      <a:endParaRPr lang="en-GB" sz="1200" dirty="0">
                        <a:effectLst/>
                        <a:latin typeface="Times New Roman" panose="02020603050405020304" pitchFamily="18" charset="0"/>
                        <a:ea typeface="Times New Roman" panose="02020603050405020304" pitchFamily="18" charset="0"/>
                      </a:endParaRPr>
                    </a:p>
                  </a:txBody>
                  <a:tcPr marL="68563" marR="68563" marT="0" marB="0"/>
                </a:tc>
                <a:tc>
                  <a:txBody>
                    <a:bodyPr/>
                    <a:lstStyle/>
                    <a:p>
                      <a:pPr>
                        <a:spcAft>
                          <a:spcPts val="0"/>
                        </a:spcAft>
                      </a:pPr>
                      <a:r>
                        <a:rPr lang="en-GB" sz="1200" dirty="0">
                          <a:effectLst/>
                        </a:rPr>
                        <a:t>Signature</a:t>
                      </a:r>
                      <a:endParaRPr lang="en-GB" sz="1200" dirty="0">
                        <a:effectLst/>
                        <a:latin typeface="Times New Roman" panose="02020603050405020304" pitchFamily="18" charset="0"/>
                        <a:ea typeface="Times New Roman" panose="02020603050405020304" pitchFamily="18" charset="0"/>
                      </a:endParaRPr>
                    </a:p>
                  </a:txBody>
                  <a:tcPr marL="68563" marR="68563" marT="0" marB="0"/>
                </a:tc>
                <a:extLst>
                  <a:ext uri="{0D108BD9-81ED-4DB2-BD59-A6C34878D82A}">
                    <a16:rowId xmlns:a16="http://schemas.microsoft.com/office/drawing/2014/main" val="10000"/>
                  </a:ext>
                </a:extLst>
              </a:tr>
              <a:tr h="0">
                <a:tc>
                  <a:txBody>
                    <a:bodyPr/>
                    <a:lstStyle/>
                    <a:p>
                      <a:pPr>
                        <a:spcAft>
                          <a:spcPts val="0"/>
                        </a:spcAft>
                      </a:pPr>
                      <a:r>
                        <a:rPr lang="en-GB" sz="1200" dirty="0">
                          <a:effectLst/>
                        </a:rPr>
                        <a:t> </a:t>
                      </a:r>
                      <a:endParaRPr lang="en-GB" sz="1200" dirty="0">
                        <a:effectLst/>
                        <a:latin typeface="Times New Roman" panose="02020603050405020304" pitchFamily="18" charset="0"/>
                        <a:ea typeface="Times New Roman" panose="02020603050405020304" pitchFamily="18" charset="0"/>
                      </a:endParaRPr>
                    </a:p>
                  </a:txBody>
                  <a:tcPr marL="68563" marR="68563" marT="0" marB="0"/>
                </a:tc>
                <a:tc>
                  <a:txBody>
                    <a:bodyPr/>
                    <a:lstStyle/>
                    <a:p>
                      <a:pPr>
                        <a:spcAft>
                          <a:spcPts val="0"/>
                        </a:spcAft>
                      </a:pPr>
                      <a:r>
                        <a:rPr lang="en-GB" sz="1200" dirty="0">
                          <a:effectLst/>
                        </a:rPr>
                        <a:t> Lower forward</a:t>
                      </a:r>
                      <a:endParaRPr lang="en-GB" sz="1200" dirty="0">
                        <a:effectLst/>
                        <a:latin typeface="Times New Roman" panose="02020603050405020304" pitchFamily="18" charset="0"/>
                        <a:ea typeface="Times New Roman" panose="02020603050405020304" pitchFamily="18" charset="0"/>
                      </a:endParaRPr>
                    </a:p>
                  </a:txBody>
                  <a:tcPr marL="68563" marR="68563" marT="0" marB="0"/>
                </a:tc>
                <a:tc>
                  <a:txBody>
                    <a:bodyPr/>
                    <a:lstStyle/>
                    <a:p>
                      <a:pPr>
                        <a:spcAft>
                          <a:spcPts val="0"/>
                        </a:spcAft>
                      </a:pPr>
                      <a:r>
                        <a:rPr lang="en-GB" sz="1200" dirty="0">
                          <a:effectLst/>
                        </a:rPr>
                        <a:t> </a:t>
                      </a:r>
                      <a:endParaRPr lang="en-GB" sz="1200" dirty="0">
                        <a:effectLst/>
                        <a:latin typeface="Times New Roman" panose="02020603050405020304" pitchFamily="18" charset="0"/>
                        <a:ea typeface="Times New Roman" panose="02020603050405020304" pitchFamily="18" charset="0"/>
                      </a:endParaRPr>
                    </a:p>
                  </a:txBody>
                  <a:tcPr marL="68563" marR="68563" marT="0" marB="0"/>
                </a:tc>
                <a:tc>
                  <a:txBody>
                    <a:bodyPr/>
                    <a:lstStyle/>
                    <a:p>
                      <a:pPr>
                        <a:spcAft>
                          <a:spcPts val="0"/>
                        </a:spcAft>
                      </a:pPr>
                      <a:r>
                        <a:rPr lang="en-GB" sz="1200" dirty="0">
                          <a:effectLst/>
                        </a:rPr>
                        <a:t> </a:t>
                      </a:r>
                      <a:endParaRPr lang="en-GB" sz="1200" dirty="0">
                        <a:effectLst/>
                        <a:latin typeface="Times New Roman" panose="02020603050405020304" pitchFamily="18" charset="0"/>
                        <a:ea typeface="Times New Roman" panose="02020603050405020304" pitchFamily="18" charset="0"/>
                      </a:endParaRPr>
                    </a:p>
                  </a:txBody>
                  <a:tcPr marL="68563" marR="68563" marT="0" marB="0"/>
                </a:tc>
                <a:tc>
                  <a:txBody>
                    <a:bodyPr/>
                    <a:lstStyle/>
                    <a:p>
                      <a:pPr>
                        <a:spcAft>
                          <a:spcPts val="0"/>
                        </a:spcAft>
                      </a:pPr>
                      <a:r>
                        <a:rPr lang="en-GB" sz="1200" dirty="0">
                          <a:effectLst/>
                        </a:rPr>
                        <a:t> </a:t>
                      </a:r>
                      <a:endParaRPr lang="en-GB" sz="1200" dirty="0">
                        <a:effectLst/>
                        <a:latin typeface="Times New Roman" panose="02020603050405020304" pitchFamily="18" charset="0"/>
                        <a:ea typeface="Times New Roman" panose="02020603050405020304" pitchFamily="18" charset="0"/>
                      </a:endParaRPr>
                    </a:p>
                  </a:txBody>
                  <a:tcPr marL="68563" marR="68563" marT="0" marB="0"/>
                </a:tc>
                <a:extLst>
                  <a:ext uri="{0D108BD9-81ED-4DB2-BD59-A6C34878D82A}">
                    <a16:rowId xmlns:a16="http://schemas.microsoft.com/office/drawing/2014/main" val="10001"/>
                  </a:ext>
                </a:extLst>
              </a:tr>
              <a:tr h="0">
                <a:tc>
                  <a:txBody>
                    <a:bodyPr/>
                    <a:lstStyle/>
                    <a:p>
                      <a:pPr>
                        <a:spcAft>
                          <a:spcPts val="0"/>
                        </a:spcAft>
                      </a:pPr>
                      <a:r>
                        <a:rPr lang="en-GB" sz="1200" dirty="0">
                          <a:effectLst/>
                        </a:rPr>
                        <a:t> </a:t>
                      </a:r>
                      <a:endParaRPr lang="en-GB" sz="1200" dirty="0">
                        <a:effectLst/>
                        <a:latin typeface="Times New Roman" panose="02020603050405020304" pitchFamily="18" charset="0"/>
                        <a:ea typeface="Times New Roman" panose="02020603050405020304" pitchFamily="18" charset="0"/>
                      </a:endParaRPr>
                    </a:p>
                  </a:txBody>
                  <a:tcPr marL="68563" marR="68563" marT="0" marB="0"/>
                </a:tc>
                <a:tc>
                  <a:txBody>
                    <a:bodyPr/>
                    <a:lstStyle/>
                    <a:p>
                      <a:pPr>
                        <a:spcAft>
                          <a:spcPts val="0"/>
                        </a:spcAft>
                      </a:pPr>
                      <a:r>
                        <a:rPr lang="en-GB" sz="1200" dirty="0">
                          <a:effectLst/>
                        </a:rPr>
                        <a:t>Lower reverse</a:t>
                      </a:r>
                      <a:endParaRPr lang="en-GB" sz="1200" dirty="0">
                        <a:effectLst/>
                        <a:latin typeface="Times New Roman" panose="02020603050405020304" pitchFamily="18" charset="0"/>
                        <a:ea typeface="Times New Roman" panose="02020603050405020304" pitchFamily="18" charset="0"/>
                      </a:endParaRPr>
                    </a:p>
                  </a:txBody>
                  <a:tcPr marL="68563" marR="68563" marT="0" marB="0"/>
                </a:tc>
                <a:tc>
                  <a:txBody>
                    <a:bodyPr/>
                    <a:lstStyle/>
                    <a:p>
                      <a:pPr>
                        <a:spcAft>
                          <a:spcPts val="0"/>
                        </a:spcAft>
                      </a:pPr>
                      <a:r>
                        <a:rPr lang="en-GB" sz="1200" dirty="0">
                          <a:effectLst/>
                        </a:rPr>
                        <a:t> </a:t>
                      </a:r>
                      <a:endParaRPr lang="en-GB" sz="1200" dirty="0">
                        <a:effectLst/>
                        <a:latin typeface="Times New Roman" panose="02020603050405020304" pitchFamily="18" charset="0"/>
                        <a:ea typeface="Times New Roman" panose="02020603050405020304" pitchFamily="18" charset="0"/>
                      </a:endParaRPr>
                    </a:p>
                  </a:txBody>
                  <a:tcPr marL="68563" marR="68563" marT="0" marB="0"/>
                </a:tc>
                <a:tc>
                  <a:txBody>
                    <a:bodyPr/>
                    <a:lstStyle/>
                    <a:p>
                      <a:pPr>
                        <a:spcAft>
                          <a:spcPts val="0"/>
                        </a:spcAft>
                      </a:pPr>
                      <a:r>
                        <a:rPr lang="en-GB" sz="1200" dirty="0">
                          <a:effectLst/>
                        </a:rPr>
                        <a:t> </a:t>
                      </a:r>
                      <a:endParaRPr lang="en-GB" sz="1200" dirty="0">
                        <a:effectLst/>
                        <a:latin typeface="Times New Roman" panose="02020603050405020304" pitchFamily="18" charset="0"/>
                        <a:ea typeface="Times New Roman" panose="02020603050405020304" pitchFamily="18" charset="0"/>
                      </a:endParaRPr>
                    </a:p>
                  </a:txBody>
                  <a:tcPr marL="68563" marR="68563" marT="0" marB="0"/>
                </a:tc>
                <a:tc>
                  <a:txBody>
                    <a:bodyPr/>
                    <a:lstStyle/>
                    <a:p>
                      <a:pPr>
                        <a:spcAft>
                          <a:spcPts val="0"/>
                        </a:spcAft>
                      </a:pPr>
                      <a:r>
                        <a:rPr lang="en-GB" sz="1200" dirty="0">
                          <a:effectLst/>
                        </a:rPr>
                        <a:t> </a:t>
                      </a:r>
                      <a:endParaRPr lang="en-GB" sz="1200" dirty="0">
                        <a:effectLst/>
                        <a:latin typeface="Times New Roman" panose="02020603050405020304" pitchFamily="18" charset="0"/>
                        <a:ea typeface="Times New Roman" panose="02020603050405020304" pitchFamily="18" charset="0"/>
                      </a:endParaRPr>
                    </a:p>
                  </a:txBody>
                  <a:tcPr marL="68563" marR="68563" marT="0" marB="0"/>
                </a:tc>
                <a:extLst>
                  <a:ext uri="{0D108BD9-81ED-4DB2-BD59-A6C34878D82A}">
                    <a16:rowId xmlns:a16="http://schemas.microsoft.com/office/drawing/2014/main" val="10002"/>
                  </a:ext>
                </a:extLst>
              </a:tr>
              <a:tr h="0">
                <a:tc>
                  <a:txBody>
                    <a:bodyPr/>
                    <a:lstStyle/>
                    <a:p>
                      <a:pPr>
                        <a:spcAft>
                          <a:spcPts val="0"/>
                        </a:spcAft>
                      </a:pPr>
                      <a:r>
                        <a:rPr lang="en-GB" sz="1200" dirty="0">
                          <a:effectLst/>
                        </a:rPr>
                        <a:t> </a:t>
                      </a:r>
                      <a:endParaRPr lang="en-GB" sz="1200" dirty="0">
                        <a:effectLst/>
                        <a:latin typeface="Times New Roman" panose="02020603050405020304" pitchFamily="18" charset="0"/>
                        <a:ea typeface="Times New Roman" panose="02020603050405020304" pitchFamily="18" charset="0"/>
                      </a:endParaRPr>
                    </a:p>
                  </a:txBody>
                  <a:tcPr marL="68563" marR="68563" marT="0" marB="0"/>
                </a:tc>
                <a:tc>
                  <a:txBody>
                    <a:bodyPr/>
                    <a:lstStyle/>
                    <a:p>
                      <a:pPr>
                        <a:spcAft>
                          <a:spcPts val="0"/>
                        </a:spcAft>
                      </a:pPr>
                      <a:r>
                        <a:rPr lang="en-GB" sz="1200" dirty="0">
                          <a:effectLst/>
                        </a:rPr>
                        <a:t>Upper forward</a:t>
                      </a:r>
                      <a:endParaRPr lang="en-GB" sz="1200" dirty="0">
                        <a:effectLst/>
                        <a:latin typeface="Times New Roman" panose="02020603050405020304" pitchFamily="18" charset="0"/>
                        <a:ea typeface="Times New Roman" panose="02020603050405020304" pitchFamily="18" charset="0"/>
                      </a:endParaRPr>
                    </a:p>
                  </a:txBody>
                  <a:tcPr marL="68563" marR="68563" marT="0" marB="0"/>
                </a:tc>
                <a:tc>
                  <a:txBody>
                    <a:bodyPr/>
                    <a:lstStyle/>
                    <a:p>
                      <a:pPr>
                        <a:spcAft>
                          <a:spcPts val="0"/>
                        </a:spcAft>
                      </a:pPr>
                      <a:r>
                        <a:rPr lang="en-GB" sz="1200" dirty="0">
                          <a:effectLst/>
                        </a:rPr>
                        <a:t> </a:t>
                      </a:r>
                      <a:endParaRPr lang="en-GB" sz="1200" dirty="0">
                        <a:effectLst/>
                        <a:latin typeface="Times New Roman" panose="02020603050405020304" pitchFamily="18" charset="0"/>
                        <a:ea typeface="Times New Roman" panose="02020603050405020304" pitchFamily="18" charset="0"/>
                      </a:endParaRPr>
                    </a:p>
                  </a:txBody>
                  <a:tcPr marL="68563" marR="68563" marT="0" marB="0"/>
                </a:tc>
                <a:tc>
                  <a:txBody>
                    <a:bodyPr/>
                    <a:lstStyle/>
                    <a:p>
                      <a:pPr>
                        <a:spcAft>
                          <a:spcPts val="0"/>
                        </a:spcAft>
                      </a:pPr>
                      <a:r>
                        <a:rPr lang="en-GB" sz="1200" dirty="0">
                          <a:effectLst/>
                        </a:rPr>
                        <a:t> </a:t>
                      </a:r>
                      <a:endParaRPr lang="en-GB" sz="1200" dirty="0">
                        <a:effectLst/>
                        <a:latin typeface="Times New Roman" panose="02020603050405020304" pitchFamily="18" charset="0"/>
                        <a:ea typeface="Times New Roman" panose="02020603050405020304" pitchFamily="18" charset="0"/>
                      </a:endParaRPr>
                    </a:p>
                  </a:txBody>
                  <a:tcPr marL="68563" marR="68563" marT="0" marB="0"/>
                </a:tc>
                <a:tc>
                  <a:txBody>
                    <a:bodyPr/>
                    <a:lstStyle/>
                    <a:p>
                      <a:pPr>
                        <a:spcAft>
                          <a:spcPts val="0"/>
                        </a:spcAft>
                      </a:pPr>
                      <a:r>
                        <a:rPr lang="en-GB" sz="1200" dirty="0">
                          <a:effectLst/>
                        </a:rPr>
                        <a:t> </a:t>
                      </a:r>
                      <a:endParaRPr lang="en-GB" sz="1200" dirty="0">
                        <a:effectLst/>
                        <a:latin typeface="Times New Roman" panose="02020603050405020304" pitchFamily="18" charset="0"/>
                        <a:ea typeface="Times New Roman" panose="02020603050405020304" pitchFamily="18" charset="0"/>
                      </a:endParaRPr>
                    </a:p>
                  </a:txBody>
                  <a:tcPr marL="68563" marR="68563" marT="0" marB="0"/>
                </a:tc>
                <a:extLst>
                  <a:ext uri="{0D108BD9-81ED-4DB2-BD59-A6C34878D82A}">
                    <a16:rowId xmlns:a16="http://schemas.microsoft.com/office/drawing/2014/main" val="10003"/>
                  </a:ext>
                </a:extLst>
              </a:tr>
              <a:tr h="0">
                <a:tc>
                  <a:txBody>
                    <a:bodyPr/>
                    <a:lstStyle/>
                    <a:p>
                      <a:pPr>
                        <a:spcAft>
                          <a:spcPts val="0"/>
                        </a:spcAft>
                      </a:pPr>
                      <a:r>
                        <a:rPr lang="en-GB" sz="1200" dirty="0">
                          <a:effectLst/>
                        </a:rPr>
                        <a:t> </a:t>
                      </a:r>
                      <a:endParaRPr lang="en-GB" sz="1200" dirty="0">
                        <a:effectLst/>
                        <a:latin typeface="Times New Roman" panose="02020603050405020304" pitchFamily="18" charset="0"/>
                        <a:ea typeface="Times New Roman" panose="02020603050405020304" pitchFamily="18" charset="0"/>
                      </a:endParaRPr>
                    </a:p>
                  </a:txBody>
                  <a:tcPr marL="68563" marR="68563" marT="0" marB="0"/>
                </a:tc>
                <a:tc>
                  <a:txBody>
                    <a:bodyPr/>
                    <a:lstStyle/>
                    <a:p>
                      <a:pPr>
                        <a:spcAft>
                          <a:spcPts val="0"/>
                        </a:spcAft>
                      </a:pPr>
                      <a:r>
                        <a:rPr lang="en-GB" sz="1200" dirty="0">
                          <a:effectLst/>
                        </a:rPr>
                        <a:t>Upper Reverse</a:t>
                      </a:r>
                      <a:endParaRPr lang="en-GB" sz="1200" dirty="0">
                        <a:effectLst/>
                        <a:latin typeface="Times New Roman" panose="02020603050405020304" pitchFamily="18" charset="0"/>
                        <a:ea typeface="Times New Roman" panose="02020603050405020304" pitchFamily="18" charset="0"/>
                      </a:endParaRPr>
                    </a:p>
                  </a:txBody>
                  <a:tcPr marL="68563" marR="68563" marT="0" marB="0"/>
                </a:tc>
                <a:tc>
                  <a:txBody>
                    <a:bodyPr/>
                    <a:lstStyle/>
                    <a:p>
                      <a:pPr>
                        <a:spcAft>
                          <a:spcPts val="0"/>
                        </a:spcAft>
                      </a:pPr>
                      <a:r>
                        <a:rPr lang="en-GB" sz="1200" dirty="0">
                          <a:effectLst/>
                        </a:rPr>
                        <a:t> </a:t>
                      </a:r>
                      <a:endParaRPr lang="en-GB" sz="1200" dirty="0">
                        <a:effectLst/>
                        <a:latin typeface="Times New Roman" panose="02020603050405020304" pitchFamily="18" charset="0"/>
                        <a:ea typeface="Times New Roman" panose="02020603050405020304" pitchFamily="18" charset="0"/>
                      </a:endParaRPr>
                    </a:p>
                  </a:txBody>
                  <a:tcPr marL="68563" marR="68563" marT="0" marB="0"/>
                </a:tc>
                <a:tc>
                  <a:txBody>
                    <a:bodyPr/>
                    <a:lstStyle/>
                    <a:p>
                      <a:pPr>
                        <a:spcAft>
                          <a:spcPts val="0"/>
                        </a:spcAft>
                      </a:pPr>
                      <a:r>
                        <a:rPr lang="en-GB" sz="1200" dirty="0">
                          <a:effectLst/>
                        </a:rPr>
                        <a:t> </a:t>
                      </a:r>
                      <a:endParaRPr lang="en-GB" sz="1200" dirty="0">
                        <a:effectLst/>
                        <a:latin typeface="Times New Roman" panose="02020603050405020304" pitchFamily="18" charset="0"/>
                        <a:ea typeface="Times New Roman" panose="02020603050405020304" pitchFamily="18" charset="0"/>
                      </a:endParaRPr>
                    </a:p>
                  </a:txBody>
                  <a:tcPr marL="68563" marR="68563" marT="0" marB="0"/>
                </a:tc>
                <a:tc>
                  <a:txBody>
                    <a:bodyPr/>
                    <a:lstStyle/>
                    <a:p>
                      <a:pPr>
                        <a:spcAft>
                          <a:spcPts val="0"/>
                        </a:spcAft>
                      </a:pPr>
                      <a:r>
                        <a:rPr lang="en-GB" sz="1200" dirty="0">
                          <a:effectLst/>
                        </a:rPr>
                        <a:t> </a:t>
                      </a:r>
                      <a:endParaRPr lang="en-GB" sz="1200" dirty="0">
                        <a:effectLst/>
                        <a:latin typeface="Times New Roman" panose="02020603050405020304" pitchFamily="18" charset="0"/>
                        <a:ea typeface="Times New Roman" panose="02020603050405020304" pitchFamily="18" charset="0"/>
                      </a:endParaRPr>
                    </a:p>
                  </a:txBody>
                  <a:tcPr marL="68563" marR="68563" marT="0" marB="0"/>
                </a:tc>
                <a:extLst>
                  <a:ext uri="{0D108BD9-81ED-4DB2-BD59-A6C34878D82A}">
                    <a16:rowId xmlns:a16="http://schemas.microsoft.com/office/drawing/2014/main" val="10004"/>
                  </a:ext>
                </a:extLst>
              </a:tr>
            </a:tbl>
          </a:graphicData>
        </a:graphic>
      </p:graphicFrame>
      <p:sp>
        <p:nvSpPr>
          <p:cNvPr id="2" name="TextBox 1">
            <a:extLst>
              <a:ext uri="{FF2B5EF4-FFF2-40B4-BE49-F238E27FC236}">
                <a16:creationId xmlns:a16="http://schemas.microsoft.com/office/drawing/2014/main" id="{6537418C-C906-F50F-B56C-30382F9E6CBB}"/>
              </a:ext>
            </a:extLst>
          </p:cNvPr>
          <p:cNvSpPr txBox="1"/>
          <p:nvPr/>
        </p:nvSpPr>
        <p:spPr>
          <a:xfrm>
            <a:off x="1828800" y="443869"/>
            <a:ext cx="5979559" cy="646331"/>
          </a:xfrm>
          <a:prstGeom prst="rect">
            <a:avLst/>
          </a:prstGeom>
          <a:noFill/>
        </p:spPr>
        <p:txBody>
          <a:bodyPr wrap="square">
            <a:spAutoFit/>
          </a:bodyPr>
          <a:lstStyle/>
          <a:p>
            <a:pPr algn="ctr"/>
            <a:r>
              <a:rPr lang="en-GB" altLang="en-US" b="1" dirty="0">
                <a:solidFill>
                  <a:schemeClr val="bg1"/>
                </a:solidFill>
                <a:latin typeface="Calibri" panose="020F0502020204030204" pitchFamily="34" charset="0"/>
              </a:rPr>
              <a:t> </a:t>
            </a:r>
            <a:r>
              <a:rPr lang="en-US" altLang="en-US" b="1" dirty="0">
                <a:solidFill>
                  <a:schemeClr val="bg1"/>
                </a:solidFill>
              </a:rPr>
              <a:t>Prevent contact with the transfer car  - TC 14</a:t>
            </a:r>
          </a:p>
          <a:p>
            <a:pPr algn="ctr"/>
            <a:r>
              <a:rPr lang="en-GB" altLang="en-US" b="1" dirty="0">
                <a:solidFill>
                  <a:schemeClr val="bg1"/>
                </a:solidFill>
              </a:rPr>
              <a:t>Testing Proximity Lasers (Example)</a:t>
            </a:r>
            <a:endParaRPr lang="en-GB" altLang="en-US" dirty="0">
              <a:solidFill>
                <a:schemeClr val="bg1"/>
              </a:solidFill>
            </a:endParaRPr>
          </a:p>
        </p:txBody>
      </p:sp>
    </p:spTree>
    <p:extLst>
      <p:ext uri="{BB962C8B-B14F-4D97-AF65-F5344CB8AC3E}">
        <p14:creationId xmlns:p14="http://schemas.microsoft.com/office/powerpoint/2010/main" val="2768024997"/>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1">
            <a:extLst>
              <a:ext uri="{FF2B5EF4-FFF2-40B4-BE49-F238E27FC236}">
                <a16:creationId xmlns:a16="http://schemas.microsoft.com/office/drawing/2014/main" id="{84F94DA7-FDEF-85E9-4BFF-77FADD8821BD}"/>
              </a:ext>
            </a:extLst>
          </p:cNvPr>
          <p:cNvSpPr txBox="1">
            <a:spLocks noChangeArrowheads="1"/>
          </p:cNvSpPr>
          <p:nvPr/>
        </p:nvSpPr>
        <p:spPr bwMode="auto">
          <a:xfrm>
            <a:off x="447675" y="1653765"/>
            <a:ext cx="8248650"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1600" b="1" dirty="0"/>
              <a:t>Contents						     Slide Number</a:t>
            </a:r>
          </a:p>
          <a:p>
            <a:r>
              <a:rPr lang="en-GB" altLang="en-US" sz="1600" dirty="0"/>
              <a:t>Transfer car definition				          	3</a:t>
            </a:r>
          </a:p>
          <a:p>
            <a:r>
              <a:rPr lang="en-GB" altLang="en-US" sz="1600" dirty="0"/>
              <a:t>Transfer car hazards and hazard areas		                          	4</a:t>
            </a:r>
          </a:p>
          <a:p>
            <a:r>
              <a:rPr lang="en-GB" altLang="en-US" sz="1600" dirty="0"/>
              <a:t>Hazardous scenarios			                          	5</a:t>
            </a:r>
          </a:p>
          <a:p>
            <a:r>
              <a:rPr lang="en-GB" altLang="en-US" sz="1600" dirty="0"/>
              <a:t>Elimination		    			          	6</a:t>
            </a:r>
          </a:p>
          <a:p>
            <a:r>
              <a:rPr lang="en-GB" altLang="en-US" sz="1600" dirty="0"/>
              <a:t>Prevent access to the transfer car                     	          	          	7 - 11</a:t>
            </a:r>
          </a:p>
          <a:p>
            <a:r>
              <a:rPr lang="en-GB" altLang="en-US" sz="1600" dirty="0"/>
              <a:t>Prevent contact with the transfer car - proximity lasers		12 -19 </a:t>
            </a:r>
          </a:p>
          <a:p>
            <a:r>
              <a:rPr lang="en-GB" altLang="en-US" sz="1600" dirty="0"/>
              <a:t>Prevent contact with the transfer car - proximity alert systems	20 - 23</a:t>
            </a:r>
          </a:p>
          <a:p>
            <a:r>
              <a:rPr lang="en-GB" altLang="en-US" sz="1600" dirty="0"/>
              <a:t>Control access to the transfer car lane				24</a:t>
            </a:r>
          </a:p>
          <a:p>
            <a:r>
              <a:rPr lang="en-GB" altLang="en-US" sz="1600" dirty="0"/>
              <a:t>Sound and visual warning                                                                	25 - 27</a:t>
            </a:r>
          </a:p>
          <a:p>
            <a:r>
              <a:rPr lang="en-GB" altLang="en-US" sz="1600" dirty="0"/>
              <a:t>Crossing points					          	28 - 33</a:t>
            </a:r>
          </a:p>
          <a:p>
            <a:r>
              <a:rPr lang="en-GB" altLang="en-US" sz="1600" dirty="0"/>
              <a:t>Identification of the transfer car routes			           	34  </a:t>
            </a:r>
          </a:p>
          <a:p>
            <a:r>
              <a:rPr lang="en-GB" altLang="en-US" sz="1600" dirty="0"/>
              <a:t>Floor markings / Signage   				          	35 - 36</a:t>
            </a:r>
          </a:p>
          <a:p>
            <a:r>
              <a:rPr lang="en-GB" altLang="en-US" sz="1600" dirty="0"/>
              <a:t>Conveyor layout					          	37 - 40</a:t>
            </a:r>
          </a:p>
          <a:p>
            <a:r>
              <a:rPr lang="en-GB" altLang="en-US" sz="1600" dirty="0"/>
              <a:t>Elimination of conveyor entrapment points                                        	41 - 43</a:t>
            </a:r>
          </a:p>
          <a:p>
            <a:r>
              <a:rPr lang="en-GB" altLang="en-US" sz="1600" dirty="0"/>
              <a:t>Minimising conveyor shear points                                                      	44</a:t>
            </a:r>
          </a:p>
          <a:p>
            <a:r>
              <a:rPr lang="en-GB" altLang="en-US" sz="1600" dirty="0"/>
              <a:t>Safe distances and minimum gaps	                                           	45 - 48</a:t>
            </a:r>
          </a:p>
          <a:p>
            <a:r>
              <a:rPr lang="en-GB" altLang="en-US" sz="1600" dirty="0"/>
              <a:t>Other general control measures 			           	49 - 51</a:t>
            </a:r>
          </a:p>
          <a:p>
            <a:r>
              <a:rPr lang="en-GB" altLang="en-US" sz="1600" dirty="0"/>
              <a:t>Appendices						52 - 53</a:t>
            </a:r>
          </a:p>
        </p:txBody>
      </p:sp>
      <p:sp>
        <p:nvSpPr>
          <p:cNvPr id="7171" name="Rectangle 2">
            <a:extLst>
              <a:ext uri="{FF2B5EF4-FFF2-40B4-BE49-F238E27FC236}">
                <a16:creationId xmlns:a16="http://schemas.microsoft.com/office/drawing/2014/main" id="{4AADF93A-AAE8-100C-8BCB-7339BD154CA9}"/>
              </a:ext>
            </a:extLst>
          </p:cNvPr>
          <p:cNvSpPr txBox="1">
            <a:spLocks noChangeArrowheads="1"/>
          </p:cNvSpPr>
          <p:nvPr/>
        </p:nvSpPr>
        <p:spPr bwMode="auto">
          <a:xfrm>
            <a:off x="2106613" y="442913"/>
            <a:ext cx="525462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n-US" sz="3600" dirty="0">
                <a:solidFill>
                  <a:schemeClr val="bg1"/>
                </a:solidFill>
                <a:latin typeface="Calibri" panose="020F0502020204030204" pitchFamily="34" charset="0"/>
              </a:rPr>
              <a:t> </a:t>
            </a:r>
            <a:r>
              <a:rPr lang="en-GB" altLang="en-US" sz="2400" b="1" dirty="0">
                <a:solidFill>
                  <a:schemeClr val="bg1"/>
                </a:solidFill>
                <a:latin typeface="Calibri" panose="020F0502020204030204" pitchFamily="34" charset="0"/>
              </a:rPr>
              <a:t>Guidance Content</a:t>
            </a:r>
            <a:r>
              <a:rPr lang="en-GB" altLang="en-US" sz="2400" b="1" dirty="0">
                <a:solidFill>
                  <a:schemeClr val="bg1"/>
                </a:solidFill>
              </a:rPr>
              <a:t>  </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a:extLst>
              <a:ext uri="{FF2B5EF4-FFF2-40B4-BE49-F238E27FC236}">
                <a16:creationId xmlns:a16="http://schemas.microsoft.com/office/drawing/2014/main" id="{0AB39A0B-0E18-658F-6861-0CF317DDEEFE}"/>
              </a:ext>
            </a:extLst>
          </p:cNvPr>
          <p:cNvSpPr>
            <a:spLocks noChangeArrowheads="1"/>
          </p:cNvSpPr>
          <p:nvPr/>
        </p:nvSpPr>
        <p:spPr bwMode="auto">
          <a:xfrm>
            <a:off x="2753519" y="795339"/>
            <a:ext cx="3862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n-US" b="1" dirty="0">
                <a:solidFill>
                  <a:schemeClr val="bg1"/>
                </a:solidFill>
              </a:rPr>
              <a:t> Proximity Alert System </a:t>
            </a:r>
            <a:endParaRPr lang="en-GB" altLang="en-US" dirty="0">
              <a:solidFill>
                <a:schemeClr val="bg1"/>
              </a:solidFill>
            </a:endParaRPr>
          </a:p>
        </p:txBody>
      </p:sp>
      <p:sp>
        <p:nvSpPr>
          <p:cNvPr id="28675" name="Rectangle 2">
            <a:extLst>
              <a:ext uri="{FF2B5EF4-FFF2-40B4-BE49-F238E27FC236}">
                <a16:creationId xmlns:a16="http://schemas.microsoft.com/office/drawing/2014/main" id="{39D7A9FD-F976-8BFE-2145-03098BA26300}"/>
              </a:ext>
            </a:extLst>
          </p:cNvPr>
          <p:cNvSpPr>
            <a:spLocks noChangeArrowheads="1"/>
          </p:cNvSpPr>
          <p:nvPr/>
        </p:nvSpPr>
        <p:spPr bwMode="auto">
          <a:xfrm>
            <a:off x="261938" y="1482725"/>
            <a:ext cx="5811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b="1" dirty="0"/>
              <a:t>Accident and collision prevention system</a:t>
            </a:r>
            <a:endParaRPr lang="en-GB" altLang="en-US" dirty="0"/>
          </a:p>
        </p:txBody>
      </p:sp>
      <p:sp>
        <p:nvSpPr>
          <p:cNvPr id="28676" name="Rectangle 3">
            <a:extLst>
              <a:ext uri="{FF2B5EF4-FFF2-40B4-BE49-F238E27FC236}">
                <a16:creationId xmlns:a16="http://schemas.microsoft.com/office/drawing/2014/main" id="{8491F73D-77B1-CF78-4889-800FAC49A8A2}"/>
              </a:ext>
            </a:extLst>
          </p:cNvPr>
          <p:cNvSpPr>
            <a:spLocks noChangeArrowheads="1"/>
          </p:cNvSpPr>
          <p:nvPr/>
        </p:nvSpPr>
        <p:spPr bwMode="auto">
          <a:xfrm>
            <a:off x="269715" y="1947454"/>
            <a:ext cx="862520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dirty="0">
                <a:latin typeface="AvenirNextLTPro-Regular"/>
              </a:rPr>
              <a:t>U</a:t>
            </a:r>
            <a:r>
              <a:rPr lang="en-GB" altLang="en-US" dirty="0"/>
              <a:t>tilising the latest ultra wideband (UWB) technology.</a:t>
            </a:r>
          </a:p>
          <a:p>
            <a:r>
              <a:rPr lang="en-GB" altLang="en-US" dirty="0"/>
              <a:t>Setting proximity zones around the transfer car allowing for the detection of people with the ability to give warning to pedestrians, slow the car down or stop the car.</a:t>
            </a:r>
          </a:p>
        </p:txBody>
      </p:sp>
      <p:pic>
        <p:nvPicPr>
          <p:cNvPr id="28677" name="Picture 1">
            <a:extLst>
              <a:ext uri="{FF2B5EF4-FFF2-40B4-BE49-F238E27FC236}">
                <a16:creationId xmlns:a16="http://schemas.microsoft.com/office/drawing/2014/main" id="{BEE3989A-7FBA-294C-E8F9-2CDDD65378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2113" y="3135313"/>
            <a:ext cx="4049712"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2">
            <a:extLst>
              <a:ext uri="{FF2B5EF4-FFF2-40B4-BE49-F238E27FC236}">
                <a16:creationId xmlns:a16="http://schemas.microsoft.com/office/drawing/2014/main" id="{D4712AF2-3A60-27AD-EE64-4ED8D888DF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4713" y="3135313"/>
            <a:ext cx="40386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Box 3">
            <a:extLst>
              <a:ext uri="{FF2B5EF4-FFF2-40B4-BE49-F238E27FC236}">
                <a16:creationId xmlns:a16="http://schemas.microsoft.com/office/drawing/2014/main" id="{0A8E6228-1939-B85C-179F-6A7B72433DFA}"/>
              </a:ext>
            </a:extLst>
          </p:cNvPr>
          <p:cNvSpPr txBox="1">
            <a:spLocks noChangeArrowheads="1"/>
          </p:cNvSpPr>
          <p:nvPr/>
        </p:nvSpPr>
        <p:spPr bwMode="auto">
          <a:xfrm>
            <a:off x="3624263" y="5934075"/>
            <a:ext cx="1916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dirty="0"/>
              <a:t>Tag and Sensors</a:t>
            </a:r>
          </a:p>
        </p:txBody>
      </p:sp>
      <p:sp>
        <p:nvSpPr>
          <p:cNvPr id="3" name="TextBox 2">
            <a:extLst>
              <a:ext uri="{FF2B5EF4-FFF2-40B4-BE49-F238E27FC236}">
                <a16:creationId xmlns:a16="http://schemas.microsoft.com/office/drawing/2014/main" id="{3054B14C-16E4-C975-B740-78A9BB8293DA}"/>
              </a:ext>
            </a:extLst>
          </p:cNvPr>
          <p:cNvSpPr txBox="1"/>
          <p:nvPr/>
        </p:nvSpPr>
        <p:spPr>
          <a:xfrm>
            <a:off x="2075380" y="459927"/>
            <a:ext cx="5311739" cy="369332"/>
          </a:xfrm>
          <a:prstGeom prst="rect">
            <a:avLst/>
          </a:prstGeom>
          <a:noFill/>
        </p:spPr>
        <p:txBody>
          <a:bodyPr wrap="square">
            <a:spAutoFit/>
          </a:bodyPr>
          <a:lstStyle/>
          <a:p>
            <a:r>
              <a:rPr lang="en-US" altLang="en-US" b="1" dirty="0">
                <a:solidFill>
                  <a:schemeClr val="bg1"/>
                </a:solidFill>
              </a:rPr>
              <a:t>Prevent contact with the transfer car – TC 15</a:t>
            </a:r>
            <a:endParaRPr lang="en-GB" dirty="0"/>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a:extLst>
              <a:ext uri="{FF2B5EF4-FFF2-40B4-BE49-F238E27FC236}">
                <a16:creationId xmlns:a16="http://schemas.microsoft.com/office/drawing/2014/main" id="{16EF69C2-6FEE-8F84-238C-F80E87C35CD9}"/>
              </a:ext>
            </a:extLst>
          </p:cNvPr>
          <p:cNvSpPr>
            <a:spLocks noChangeArrowheads="1"/>
          </p:cNvSpPr>
          <p:nvPr/>
        </p:nvSpPr>
        <p:spPr bwMode="auto">
          <a:xfrm>
            <a:off x="2199320" y="772998"/>
            <a:ext cx="46231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n-US" b="1" dirty="0">
                <a:solidFill>
                  <a:schemeClr val="bg1"/>
                </a:solidFill>
              </a:rPr>
              <a:t> Proximity Alert System Example </a:t>
            </a:r>
          </a:p>
        </p:txBody>
      </p:sp>
      <p:sp>
        <p:nvSpPr>
          <p:cNvPr id="29699" name="TextBox 5">
            <a:extLst>
              <a:ext uri="{FF2B5EF4-FFF2-40B4-BE49-F238E27FC236}">
                <a16:creationId xmlns:a16="http://schemas.microsoft.com/office/drawing/2014/main" id="{A3FCDD15-C424-FB75-5B4F-172A65BB32FC}"/>
              </a:ext>
            </a:extLst>
          </p:cNvPr>
          <p:cNvSpPr txBox="1">
            <a:spLocks noChangeArrowheads="1"/>
          </p:cNvSpPr>
          <p:nvPr/>
        </p:nvSpPr>
        <p:spPr bwMode="auto">
          <a:xfrm>
            <a:off x="868363" y="3246438"/>
            <a:ext cx="166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GB" altLang="en-US" dirty="0"/>
          </a:p>
        </p:txBody>
      </p:sp>
      <p:sp>
        <p:nvSpPr>
          <p:cNvPr id="29700" name="Rectangle 4">
            <a:extLst>
              <a:ext uri="{FF2B5EF4-FFF2-40B4-BE49-F238E27FC236}">
                <a16:creationId xmlns:a16="http://schemas.microsoft.com/office/drawing/2014/main" id="{F1B9AB54-9157-9CC7-4ABC-3E6D4BFC2863}"/>
              </a:ext>
            </a:extLst>
          </p:cNvPr>
          <p:cNvSpPr>
            <a:spLocks noChangeArrowheads="1"/>
          </p:cNvSpPr>
          <p:nvPr/>
        </p:nvSpPr>
        <p:spPr bwMode="auto">
          <a:xfrm>
            <a:off x="387350" y="1579473"/>
            <a:ext cx="82470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pPr>
            <a:r>
              <a:rPr lang="en-GB" altLang="en-US" dirty="0">
                <a:cs typeface="Calibri" panose="020F0502020204030204" pitchFamily="34" charset="0"/>
              </a:rPr>
              <a:t>2 UWB Antenna – located at the front and rear of the transfer car enabling a complete detection zone within figure of 8 zone pattern. </a:t>
            </a:r>
          </a:p>
          <a:p>
            <a:pPr>
              <a:buFont typeface="Arial" panose="020B0604020202020204" pitchFamily="34" charset="0"/>
              <a:buChar char="•"/>
            </a:pPr>
            <a:r>
              <a:rPr lang="en-GB" altLang="en-US" dirty="0">
                <a:cs typeface="Calibri" panose="020F0502020204030204" pitchFamily="34" charset="0"/>
              </a:rPr>
              <a:t>1 display unit on the transfer car.</a:t>
            </a:r>
          </a:p>
          <a:p>
            <a:pPr>
              <a:buFont typeface="Arial" panose="020B0604020202020204" pitchFamily="34" charset="0"/>
              <a:buChar char="•"/>
            </a:pPr>
            <a:r>
              <a:rPr lang="en-GB" altLang="en-US" dirty="0">
                <a:cs typeface="Calibri" panose="020F0502020204030204" pitchFamily="34" charset="0"/>
              </a:rPr>
              <a:t>2 Detection zones  - Zone 1 alert zone (warning) Zone 2 danger zone.</a:t>
            </a:r>
            <a:endParaRPr lang="en-GB" altLang="en-US" dirty="0"/>
          </a:p>
        </p:txBody>
      </p:sp>
      <p:pic>
        <p:nvPicPr>
          <p:cNvPr id="29701" name="Picture 8">
            <a:extLst>
              <a:ext uri="{FF2B5EF4-FFF2-40B4-BE49-F238E27FC236}">
                <a16:creationId xmlns:a16="http://schemas.microsoft.com/office/drawing/2014/main" id="{0B1D36F2-086B-5DB0-2F2D-A0C5A2DEF1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3025" y="3059113"/>
            <a:ext cx="3567113"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9">
            <a:extLst>
              <a:ext uri="{FF2B5EF4-FFF2-40B4-BE49-F238E27FC236}">
                <a16:creationId xmlns:a16="http://schemas.microsoft.com/office/drawing/2014/main" id="{E1DCD547-5E57-908A-26D1-91865AC91A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84800" y="3059113"/>
            <a:ext cx="2919413"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Box 11">
            <a:extLst>
              <a:ext uri="{FF2B5EF4-FFF2-40B4-BE49-F238E27FC236}">
                <a16:creationId xmlns:a16="http://schemas.microsoft.com/office/drawing/2014/main" id="{1F850BA2-154E-26A8-BBDB-5E7FD2C89002}"/>
              </a:ext>
            </a:extLst>
          </p:cNvPr>
          <p:cNvSpPr txBox="1">
            <a:spLocks noChangeArrowheads="1"/>
          </p:cNvSpPr>
          <p:nvPr/>
        </p:nvSpPr>
        <p:spPr bwMode="auto">
          <a:xfrm>
            <a:off x="4076700" y="6002338"/>
            <a:ext cx="2454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dirty="0"/>
              <a:t>Tag and Control Box</a:t>
            </a:r>
          </a:p>
        </p:txBody>
      </p:sp>
      <p:sp>
        <p:nvSpPr>
          <p:cNvPr id="3" name="TextBox 2">
            <a:extLst>
              <a:ext uri="{FF2B5EF4-FFF2-40B4-BE49-F238E27FC236}">
                <a16:creationId xmlns:a16="http://schemas.microsoft.com/office/drawing/2014/main" id="{AA621D3C-D66E-D8AD-7A62-92ED0D60FF60}"/>
              </a:ext>
            </a:extLst>
          </p:cNvPr>
          <p:cNvSpPr txBox="1"/>
          <p:nvPr/>
        </p:nvSpPr>
        <p:spPr>
          <a:xfrm>
            <a:off x="1977774" y="448632"/>
            <a:ext cx="5357973" cy="369332"/>
          </a:xfrm>
          <a:prstGeom prst="rect">
            <a:avLst/>
          </a:prstGeom>
          <a:noFill/>
        </p:spPr>
        <p:txBody>
          <a:bodyPr wrap="square">
            <a:spAutoFit/>
          </a:bodyPr>
          <a:lstStyle/>
          <a:p>
            <a:r>
              <a:rPr lang="en-US" altLang="en-US" b="1" dirty="0">
                <a:solidFill>
                  <a:schemeClr val="bg1"/>
                </a:solidFill>
              </a:rPr>
              <a:t>4. Prevent contact with the transfer car – TC 16</a:t>
            </a:r>
            <a:endParaRPr lang="en-GB" dirty="0"/>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a:extLst>
              <a:ext uri="{FF2B5EF4-FFF2-40B4-BE49-F238E27FC236}">
                <a16:creationId xmlns:a16="http://schemas.microsoft.com/office/drawing/2014/main" id="{CBE2AAF4-7501-34D7-3111-4F5244064E62}"/>
              </a:ext>
            </a:extLst>
          </p:cNvPr>
          <p:cNvSpPr>
            <a:spLocks noChangeArrowheads="1"/>
          </p:cNvSpPr>
          <p:nvPr/>
        </p:nvSpPr>
        <p:spPr bwMode="auto">
          <a:xfrm>
            <a:off x="2747169" y="941548"/>
            <a:ext cx="38623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n-US" b="1" dirty="0">
                <a:solidFill>
                  <a:schemeClr val="bg1"/>
                </a:solidFill>
              </a:rPr>
              <a:t> Proximity Alert System </a:t>
            </a:r>
            <a:endParaRPr lang="en-GB" altLang="en-US" dirty="0">
              <a:solidFill>
                <a:schemeClr val="bg1"/>
              </a:solidFill>
            </a:endParaRPr>
          </a:p>
        </p:txBody>
      </p:sp>
      <p:pic>
        <p:nvPicPr>
          <p:cNvPr id="30723" name="Picture 2">
            <a:extLst>
              <a:ext uri="{FF2B5EF4-FFF2-40B4-BE49-F238E27FC236}">
                <a16:creationId xmlns:a16="http://schemas.microsoft.com/office/drawing/2014/main" id="{CD6BC30D-89D2-15A5-442F-AA0F44B20AF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2588" y="2406650"/>
            <a:ext cx="27432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3">
            <a:extLst>
              <a:ext uri="{FF2B5EF4-FFF2-40B4-BE49-F238E27FC236}">
                <a16:creationId xmlns:a16="http://schemas.microsoft.com/office/drawing/2014/main" id="{FFB2D65C-FC55-0AF3-A512-4A329A3581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95663" y="2406650"/>
            <a:ext cx="25654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4">
            <a:extLst>
              <a:ext uri="{FF2B5EF4-FFF2-40B4-BE49-F238E27FC236}">
                <a16:creationId xmlns:a16="http://schemas.microsoft.com/office/drawing/2014/main" id="{2466C090-F342-60E6-006F-47C07B8E988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32525" y="2371725"/>
            <a:ext cx="2613025"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extBox 5">
            <a:extLst>
              <a:ext uri="{FF2B5EF4-FFF2-40B4-BE49-F238E27FC236}">
                <a16:creationId xmlns:a16="http://schemas.microsoft.com/office/drawing/2014/main" id="{6C14C124-C563-1DA5-1BD9-AD4C60F16D04}"/>
              </a:ext>
            </a:extLst>
          </p:cNvPr>
          <p:cNvSpPr txBox="1">
            <a:spLocks noChangeArrowheads="1"/>
          </p:cNvSpPr>
          <p:nvPr/>
        </p:nvSpPr>
        <p:spPr bwMode="auto">
          <a:xfrm>
            <a:off x="3182938" y="5019675"/>
            <a:ext cx="307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dirty="0"/>
              <a:t>Sensor Location - Examples</a:t>
            </a:r>
          </a:p>
        </p:txBody>
      </p:sp>
      <p:sp>
        <p:nvSpPr>
          <p:cNvPr id="3" name="Oval 2">
            <a:extLst>
              <a:ext uri="{FF2B5EF4-FFF2-40B4-BE49-F238E27FC236}">
                <a16:creationId xmlns:a16="http://schemas.microsoft.com/office/drawing/2014/main" id="{0049FAC5-648A-DD22-2285-212B4D0D0A1E}"/>
              </a:ext>
            </a:extLst>
          </p:cNvPr>
          <p:cNvSpPr/>
          <p:nvPr/>
        </p:nvSpPr>
        <p:spPr>
          <a:xfrm>
            <a:off x="1296988" y="3267075"/>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0" name="Oval 9">
            <a:extLst>
              <a:ext uri="{FF2B5EF4-FFF2-40B4-BE49-F238E27FC236}">
                <a16:creationId xmlns:a16="http://schemas.microsoft.com/office/drawing/2014/main" id="{5EFE40BC-86AB-6ECB-1B23-E0F112015830}"/>
              </a:ext>
            </a:extLst>
          </p:cNvPr>
          <p:cNvSpPr/>
          <p:nvPr/>
        </p:nvSpPr>
        <p:spPr>
          <a:xfrm>
            <a:off x="4572000" y="2505075"/>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1" name="Oval 10">
            <a:extLst>
              <a:ext uri="{FF2B5EF4-FFF2-40B4-BE49-F238E27FC236}">
                <a16:creationId xmlns:a16="http://schemas.microsoft.com/office/drawing/2014/main" id="{4C97EFBD-296C-A425-09C7-754DAC35D2AE}"/>
              </a:ext>
            </a:extLst>
          </p:cNvPr>
          <p:cNvSpPr/>
          <p:nvPr/>
        </p:nvSpPr>
        <p:spPr>
          <a:xfrm>
            <a:off x="7137400" y="2894013"/>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 name="TextBox 1">
            <a:extLst>
              <a:ext uri="{FF2B5EF4-FFF2-40B4-BE49-F238E27FC236}">
                <a16:creationId xmlns:a16="http://schemas.microsoft.com/office/drawing/2014/main" id="{562566A3-32F3-A1EE-FC1B-54BE6630E62C}"/>
              </a:ext>
            </a:extLst>
          </p:cNvPr>
          <p:cNvSpPr txBox="1"/>
          <p:nvPr/>
        </p:nvSpPr>
        <p:spPr>
          <a:xfrm>
            <a:off x="2155432" y="466290"/>
            <a:ext cx="5316877" cy="369332"/>
          </a:xfrm>
          <a:prstGeom prst="rect">
            <a:avLst/>
          </a:prstGeom>
          <a:noFill/>
        </p:spPr>
        <p:txBody>
          <a:bodyPr wrap="square">
            <a:spAutoFit/>
          </a:bodyPr>
          <a:lstStyle/>
          <a:p>
            <a:r>
              <a:rPr lang="en-US" altLang="en-US" b="1" dirty="0">
                <a:solidFill>
                  <a:schemeClr val="bg1"/>
                </a:solidFill>
              </a:rPr>
              <a:t>Prevent contact with the transfer car – TC 17</a:t>
            </a:r>
            <a:endParaRPr lang="en-GB" dirty="0"/>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a:extLst>
              <a:ext uri="{FF2B5EF4-FFF2-40B4-BE49-F238E27FC236}">
                <a16:creationId xmlns:a16="http://schemas.microsoft.com/office/drawing/2014/main" id="{556AEA59-6AFB-4CAB-85C9-B1CFF58461E7}"/>
              </a:ext>
            </a:extLst>
          </p:cNvPr>
          <p:cNvSpPr>
            <a:spLocks noChangeArrowheads="1"/>
          </p:cNvSpPr>
          <p:nvPr/>
        </p:nvSpPr>
        <p:spPr bwMode="auto">
          <a:xfrm>
            <a:off x="2845594" y="797718"/>
            <a:ext cx="38623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n-US" b="1" dirty="0">
                <a:solidFill>
                  <a:schemeClr val="bg1"/>
                </a:solidFill>
              </a:rPr>
              <a:t> Proximity Alert System </a:t>
            </a:r>
            <a:endParaRPr lang="en-GB" altLang="en-US" dirty="0">
              <a:solidFill>
                <a:schemeClr val="bg1"/>
              </a:solidFill>
            </a:endParaRPr>
          </a:p>
        </p:txBody>
      </p:sp>
      <p:pic>
        <p:nvPicPr>
          <p:cNvPr id="31747" name="Picture 2">
            <a:extLst>
              <a:ext uri="{FF2B5EF4-FFF2-40B4-BE49-F238E27FC236}">
                <a16:creationId xmlns:a16="http://schemas.microsoft.com/office/drawing/2014/main" id="{4502D6E0-A708-8A9F-2C29-4E1D6E0139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74913" y="1558925"/>
            <a:ext cx="4603750"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3">
            <a:extLst>
              <a:ext uri="{FF2B5EF4-FFF2-40B4-BE49-F238E27FC236}">
                <a16:creationId xmlns:a16="http://schemas.microsoft.com/office/drawing/2014/main" id="{F5184FC2-9960-EC1E-5E39-9A2507AB5A06}"/>
              </a:ext>
            </a:extLst>
          </p:cNvPr>
          <p:cNvSpPr txBox="1">
            <a:spLocks noChangeArrowheads="1"/>
          </p:cNvSpPr>
          <p:nvPr/>
        </p:nvSpPr>
        <p:spPr bwMode="auto">
          <a:xfrm>
            <a:off x="3965575" y="5586413"/>
            <a:ext cx="215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dirty="0"/>
              <a:t>Tag Holder Options</a:t>
            </a:r>
          </a:p>
        </p:txBody>
      </p:sp>
      <p:sp>
        <p:nvSpPr>
          <p:cNvPr id="2" name="TextBox 1">
            <a:extLst>
              <a:ext uri="{FF2B5EF4-FFF2-40B4-BE49-F238E27FC236}">
                <a16:creationId xmlns:a16="http://schemas.microsoft.com/office/drawing/2014/main" id="{56572F70-5F3F-0326-738B-EBDCC11640E6}"/>
              </a:ext>
            </a:extLst>
          </p:cNvPr>
          <p:cNvSpPr txBox="1"/>
          <p:nvPr/>
        </p:nvSpPr>
        <p:spPr>
          <a:xfrm>
            <a:off x="1977775" y="448632"/>
            <a:ext cx="5286054" cy="369332"/>
          </a:xfrm>
          <a:prstGeom prst="rect">
            <a:avLst/>
          </a:prstGeom>
          <a:noFill/>
        </p:spPr>
        <p:txBody>
          <a:bodyPr wrap="square">
            <a:spAutoFit/>
          </a:bodyPr>
          <a:lstStyle/>
          <a:p>
            <a:r>
              <a:rPr lang="en-US" altLang="en-US" b="1" dirty="0">
                <a:solidFill>
                  <a:schemeClr val="bg1"/>
                </a:solidFill>
              </a:rPr>
              <a:t>Prevent contact with the transfer car – TC 18</a:t>
            </a:r>
            <a:endParaRPr lang="en-GB" dirty="0"/>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a:extLst>
              <a:ext uri="{FF2B5EF4-FFF2-40B4-BE49-F238E27FC236}">
                <a16:creationId xmlns:a16="http://schemas.microsoft.com/office/drawing/2014/main" id="{556AEA59-6AFB-4CAB-85C9-B1CFF58461E7}"/>
              </a:ext>
            </a:extLst>
          </p:cNvPr>
          <p:cNvSpPr>
            <a:spLocks noChangeArrowheads="1"/>
          </p:cNvSpPr>
          <p:nvPr/>
        </p:nvSpPr>
        <p:spPr bwMode="auto">
          <a:xfrm>
            <a:off x="2085654" y="797718"/>
            <a:ext cx="46223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n-US" b="1" dirty="0">
                <a:solidFill>
                  <a:schemeClr val="bg1"/>
                </a:solidFill>
              </a:rPr>
              <a:t> Control access to the transfer car lane </a:t>
            </a:r>
            <a:endParaRPr lang="en-GB" altLang="en-US" dirty="0">
              <a:solidFill>
                <a:schemeClr val="bg1"/>
              </a:solidFill>
            </a:endParaRPr>
          </a:p>
        </p:txBody>
      </p:sp>
      <p:sp>
        <p:nvSpPr>
          <p:cNvPr id="2" name="TextBox 1">
            <a:extLst>
              <a:ext uri="{FF2B5EF4-FFF2-40B4-BE49-F238E27FC236}">
                <a16:creationId xmlns:a16="http://schemas.microsoft.com/office/drawing/2014/main" id="{56572F70-5F3F-0326-738B-EBDCC11640E6}"/>
              </a:ext>
            </a:extLst>
          </p:cNvPr>
          <p:cNvSpPr txBox="1"/>
          <p:nvPr/>
        </p:nvSpPr>
        <p:spPr>
          <a:xfrm>
            <a:off x="2167847" y="420085"/>
            <a:ext cx="5095982" cy="369332"/>
          </a:xfrm>
          <a:prstGeom prst="rect">
            <a:avLst/>
          </a:prstGeom>
          <a:noFill/>
        </p:spPr>
        <p:txBody>
          <a:bodyPr wrap="square">
            <a:spAutoFit/>
          </a:bodyPr>
          <a:lstStyle/>
          <a:p>
            <a:r>
              <a:rPr lang="en-US" altLang="en-US" b="1" dirty="0">
                <a:solidFill>
                  <a:schemeClr val="bg1"/>
                </a:solidFill>
              </a:rPr>
              <a:t>	Reduce the risk – TC 19</a:t>
            </a:r>
            <a:endParaRPr lang="en-GB" dirty="0"/>
          </a:p>
        </p:txBody>
      </p:sp>
      <p:pic>
        <p:nvPicPr>
          <p:cNvPr id="1026" name="Picture 14">
            <a:extLst>
              <a:ext uri="{FF2B5EF4-FFF2-40B4-BE49-F238E27FC236}">
                <a16:creationId xmlns:a16="http://schemas.microsoft.com/office/drawing/2014/main" id="{994A32BB-7807-1BBA-FA58-B208E6F169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812" t="40408" r="55364" b="27994"/>
          <a:stretch/>
        </p:blipFill>
        <p:spPr bwMode="auto">
          <a:xfrm>
            <a:off x="4571999" y="1495821"/>
            <a:ext cx="2691829" cy="229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4">
            <a:extLst>
              <a:ext uri="{FF2B5EF4-FFF2-40B4-BE49-F238E27FC236}">
                <a16:creationId xmlns:a16="http://schemas.microsoft.com/office/drawing/2014/main" id="{C5526237-5B36-AEC7-7E52-5ABB2754A1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240" y="1434457"/>
            <a:ext cx="3287731" cy="288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id="{B66FDAE2-14F3-D32E-F00A-2B24E690ABBA}"/>
              </a:ext>
            </a:extLst>
          </p:cNvPr>
          <p:cNvCxnSpPr>
            <a:cxnSpLocks/>
          </p:cNvCxnSpPr>
          <p:nvPr/>
        </p:nvCxnSpPr>
        <p:spPr>
          <a:xfrm flipV="1">
            <a:off x="1777429" y="3221782"/>
            <a:ext cx="3549723" cy="8649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559B3F9-0FBC-A3DF-D106-78CA9041532A}"/>
              </a:ext>
            </a:extLst>
          </p:cNvPr>
          <p:cNvSpPr txBox="1"/>
          <p:nvPr/>
        </p:nvSpPr>
        <p:spPr>
          <a:xfrm>
            <a:off x="213273" y="4590058"/>
            <a:ext cx="8367087" cy="1754326"/>
          </a:xfrm>
          <a:prstGeom prst="rect">
            <a:avLst/>
          </a:prstGeom>
          <a:noFill/>
        </p:spPr>
        <p:txBody>
          <a:bodyPr wrap="square" rtlCol="0">
            <a:spAutoFit/>
          </a:bodyPr>
          <a:lstStyle/>
          <a:p>
            <a:r>
              <a:rPr lang="en-GB" dirty="0"/>
              <a:t>Where practical, access to the transfer car lane should be prohibited at all times. For any routine tasks ( moving materials to machines etc) or non routine tasks </a:t>
            </a:r>
          </a:p>
          <a:p>
            <a:r>
              <a:rPr lang="en-GB" dirty="0"/>
              <a:t>(engineering/ maintenance work including work on conveyors). LOTOTO must be applied and the transfer car MUST be locked-off to prevent any movement. A PtW must also be issued. Reliance purely on a proximity alert system is </a:t>
            </a:r>
            <a:r>
              <a:rPr lang="en-GB" b="1" dirty="0"/>
              <a:t>NOT</a:t>
            </a:r>
            <a:r>
              <a:rPr lang="en-GB" dirty="0"/>
              <a:t> acceptable in these situations.</a:t>
            </a:r>
          </a:p>
        </p:txBody>
      </p:sp>
    </p:spTree>
    <p:extLst>
      <p:ext uri="{BB962C8B-B14F-4D97-AF65-F5344CB8AC3E}">
        <p14:creationId xmlns:p14="http://schemas.microsoft.com/office/powerpoint/2010/main" val="2875663251"/>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a:extLst>
              <a:ext uri="{FF2B5EF4-FFF2-40B4-BE49-F238E27FC236}">
                <a16:creationId xmlns:a16="http://schemas.microsoft.com/office/drawing/2014/main" id="{6AEE8C51-6D49-45C6-6239-B66D94EC98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611313"/>
            <a:ext cx="39751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3">
            <a:extLst>
              <a:ext uri="{FF2B5EF4-FFF2-40B4-BE49-F238E27FC236}">
                <a16:creationId xmlns:a16="http://schemas.microsoft.com/office/drawing/2014/main" id="{89320D0E-49F6-F899-6AF4-F0C9DCB752A3}"/>
              </a:ext>
            </a:extLst>
          </p:cNvPr>
          <p:cNvSpPr>
            <a:spLocks noChangeArrowheads="1"/>
          </p:cNvSpPr>
          <p:nvPr/>
        </p:nvSpPr>
        <p:spPr bwMode="auto">
          <a:xfrm>
            <a:off x="3068248" y="385038"/>
            <a:ext cx="31599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dirty="0">
                <a:solidFill>
                  <a:schemeClr val="bg1"/>
                </a:solidFill>
              </a:rPr>
              <a:t>Reduce the risk  - TC 20</a:t>
            </a:r>
          </a:p>
          <a:p>
            <a:pPr algn="ctr"/>
            <a:r>
              <a:rPr lang="en-GB" altLang="en-US" b="1" dirty="0">
                <a:solidFill>
                  <a:schemeClr val="bg1"/>
                </a:solidFill>
              </a:rPr>
              <a:t>Sound and Visual Warning </a:t>
            </a:r>
            <a:endParaRPr lang="en-GB" altLang="en-US" dirty="0">
              <a:solidFill>
                <a:schemeClr val="bg1"/>
              </a:solidFill>
            </a:endParaRPr>
          </a:p>
        </p:txBody>
      </p:sp>
      <p:pic>
        <p:nvPicPr>
          <p:cNvPr id="5" name="Imagen 23">
            <a:extLst>
              <a:ext uri="{FF2B5EF4-FFF2-40B4-BE49-F238E27FC236}">
                <a16:creationId xmlns:a16="http://schemas.microsoft.com/office/drawing/2014/main" id="{74C0B7A7-2744-0DF0-2732-F09CFDABDA45}"/>
              </a:ext>
            </a:extLst>
          </p:cNvPr>
          <p:cNvPicPr>
            <a:picLocks noChangeAspect="1"/>
          </p:cNvPicPr>
          <p:nvPr/>
        </p:nvPicPr>
        <p:blipFill>
          <a:blip r:embed="rId3"/>
          <a:stretch>
            <a:fillRect/>
          </a:stretch>
        </p:blipFill>
        <p:spPr>
          <a:xfrm>
            <a:off x="352425" y="1611313"/>
            <a:ext cx="4119563" cy="3200400"/>
          </a:xfrm>
          <a:prstGeom prst="rect">
            <a:avLst/>
          </a:prstGeom>
          <a:ln>
            <a:noFill/>
          </a:ln>
          <a:effectLst>
            <a:outerShdw blurRad="292100" dist="139700" dir="2700000" algn="tl" rotWithShape="0">
              <a:srgbClr val="333333">
                <a:alpha val="65000"/>
              </a:srgbClr>
            </a:outerShdw>
          </a:effectLst>
        </p:spPr>
      </p:pic>
      <p:sp>
        <p:nvSpPr>
          <p:cNvPr id="25605" name="Rectangle 5">
            <a:extLst>
              <a:ext uri="{FF2B5EF4-FFF2-40B4-BE49-F238E27FC236}">
                <a16:creationId xmlns:a16="http://schemas.microsoft.com/office/drawing/2014/main" id="{577A5017-319D-A819-E5F8-F0BD351783D2}"/>
              </a:ext>
            </a:extLst>
          </p:cNvPr>
          <p:cNvSpPr>
            <a:spLocks noChangeArrowheads="1"/>
          </p:cNvSpPr>
          <p:nvPr/>
        </p:nvSpPr>
        <p:spPr bwMode="auto">
          <a:xfrm>
            <a:off x="352425" y="5648435"/>
            <a:ext cx="81165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dirty="0"/>
              <a:t>Prior to a transfer car setting off, a 6 second pulsed audible alarm should be automatically activated.</a:t>
            </a:r>
            <a:endParaRPr lang="es-ES" altLang="en-US" dirty="0"/>
          </a:p>
        </p:txBody>
      </p:sp>
      <p:sp>
        <p:nvSpPr>
          <p:cNvPr id="3" name="TextBox 2">
            <a:extLst>
              <a:ext uri="{FF2B5EF4-FFF2-40B4-BE49-F238E27FC236}">
                <a16:creationId xmlns:a16="http://schemas.microsoft.com/office/drawing/2014/main" id="{EF4E3498-7267-714F-7ADB-B61A9328DE54}"/>
              </a:ext>
            </a:extLst>
          </p:cNvPr>
          <p:cNvSpPr txBox="1"/>
          <p:nvPr/>
        </p:nvSpPr>
        <p:spPr>
          <a:xfrm>
            <a:off x="352425" y="5206991"/>
            <a:ext cx="8304337" cy="369332"/>
          </a:xfrm>
          <a:prstGeom prst="rect">
            <a:avLst/>
          </a:prstGeom>
          <a:noFill/>
        </p:spPr>
        <p:txBody>
          <a:bodyPr wrap="square">
            <a:spAutoFit/>
          </a:bodyPr>
          <a:lstStyle/>
          <a:p>
            <a:r>
              <a:rPr lang="en-US" sz="1800" dirty="0">
                <a:effectLst/>
                <a:ea typeface="Calibri" panose="020F0502020204030204" pitchFamily="34" charset="0"/>
              </a:rPr>
              <a:t>Each transfer car shall have visual and acoustic machine condition indicators. </a:t>
            </a:r>
            <a:endParaRPr lang="en-GB" dirty="0"/>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a:extLst>
              <a:ext uri="{FF2B5EF4-FFF2-40B4-BE49-F238E27FC236}">
                <a16:creationId xmlns:a16="http://schemas.microsoft.com/office/drawing/2014/main" id="{0BAA954D-C868-3813-B714-3A9D2266AF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57738" y="1704975"/>
            <a:ext cx="4386262" cy="351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1">
            <a:extLst>
              <a:ext uri="{FF2B5EF4-FFF2-40B4-BE49-F238E27FC236}">
                <a16:creationId xmlns:a16="http://schemas.microsoft.com/office/drawing/2014/main" id="{3AD5699A-0172-FB66-4A59-0F01660366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400" y="1817688"/>
            <a:ext cx="4513263"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1">
            <a:extLst>
              <a:ext uri="{FF2B5EF4-FFF2-40B4-BE49-F238E27FC236}">
                <a16:creationId xmlns:a16="http://schemas.microsoft.com/office/drawing/2014/main" id="{180A5743-3642-A74A-F53F-F6609D175817}"/>
              </a:ext>
            </a:extLst>
          </p:cNvPr>
          <p:cNvSpPr>
            <a:spLocks noChangeArrowheads="1"/>
          </p:cNvSpPr>
          <p:nvPr/>
        </p:nvSpPr>
        <p:spPr bwMode="auto">
          <a:xfrm>
            <a:off x="401638" y="5503863"/>
            <a:ext cx="79771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dirty="0"/>
              <a:t>Visual warning solution for automatic transfer car systems which operates in the direction of travel when the transfer car is moving.</a:t>
            </a:r>
            <a:endParaRPr lang="en-GB" altLang="en-US" dirty="0">
              <a:solidFill>
                <a:srgbClr val="FF0000"/>
              </a:solidFill>
            </a:endParaRPr>
          </a:p>
        </p:txBody>
      </p:sp>
      <p:sp>
        <p:nvSpPr>
          <p:cNvPr id="2" name="Rectangle 3">
            <a:extLst>
              <a:ext uri="{FF2B5EF4-FFF2-40B4-BE49-F238E27FC236}">
                <a16:creationId xmlns:a16="http://schemas.microsoft.com/office/drawing/2014/main" id="{7BA2C500-C849-3FE1-F152-30276D071507}"/>
              </a:ext>
            </a:extLst>
          </p:cNvPr>
          <p:cNvSpPr>
            <a:spLocks noChangeArrowheads="1"/>
          </p:cNvSpPr>
          <p:nvPr/>
        </p:nvSpPr>
        <p:spPr bwMode="auto">
          <a:xfrm>
            <a:off x="3049044" y="426134"/>
            <a:ext cx="319831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dirty="0">
                <a:solidFill>
                  <a:schemeClr val="bg1"/>
                </a:solidFill>
              </a:rPr>
              <a:t>Reduce the risk  - TC 21 </a:t>
            </a:r>
          </a:p>
          <a:p>
            <a:pPr algn="ctr"/>
            <a:r>
              <a:rPr lang="en-GB" altLang="en-US" b="1" dirty="0">
                <a:solidFill>
                  <a:schemeClr val="bg1"/>
                </a:solidFill>
              </a:rPr>
              <a:t>Sound and Visual Warning </a:t>
            </a:r>
            <a:endParaRPr lang="en-GB" altLang="en-US" dirty="0">
              <a:solidFill>
                <a:schemeClr val="bg1"/>
              </a:solidFill>
            </a:endParaRP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7717A8E-9012-5255-57EC-A91A54D1248F}"/>
              </a:ext>
            </a:extLst>
          </p:cNvPr>
          <p:cNvGraphicFramePr>
            <a:graphicFrameLocks noGrp="1"/>
          </p:cNvGraphicFramePr>
          <p:nvPr>
            <p:extLst>
              <p:ext uri="{D42A27DB-BD31-4B8C-83A1-F6EECF244321}">
                <p14:modId xmlns:p14="http://schemas.microsoft.com/office/powerpoint/2010/main" val="127819178"/>
              </p:ext>
            </p:extLst>
          </p:nvPr>
        </p:nvGraphicFramePr>
        <p:xfrm>
          <a:off x="800144" y="1902810"/>
          <a:ext cx="7705619" cy="1773896"/>
        </p:xfrm>
        <a:graphic>
          <a:graphicData uri="http://schemas.openxmlformats.org/drawingml/2006/table">
            <a:tbl>
              <a:tblPr firstRow="1" firstCol="1" bandRow="1">
                <a:tableStyleId>{5C22544A-7EE6-4342-B048-85BDC9FD1C3A}</a:tableStyleId>
              </a:tblPr>
              <a:tblGrid>
                <a:gridCol w="2568276">
                  <a:extLst>
                    <a:ext uri="{9D8B030D-6E8A-4147-A177-3AD203B41FA5}">
                      <a16:colId xmlns:a16="http://schemas.microsoft.com/office/drawing/2014/main" val="1893724166"/>
                    </a:ext>
                  </a:extLst>
                </a:gridCol>
                <a:gridCol w="2568276">
                  <a:extLst>
                    <a:ext uri="{9D8B030D-6E8A-4147-A177-3AD203B41FA5}">
                      <a16:colId xmlns:a16="http://schemas.microsoft.com/office/drawing/2014/main" val="2030686399"/>
                    </a:ext>
                  </a:extLst>
                </a:gridCol>
                <a:gridCol w="2569067">
                  <a:extLst>
                    <a:ext uri="{9D8B030D-6E8A-4147-A177-3AD203B41FA5}">
                      <a16:colId xmlns:a16="http://schemas.microsoft.com/office/drawing/2014/main" val="1474256542"/>
                    </a:ext>
                  </a:extLst>
                </a:gridCol>
              </a:tblGrid>
              <a:tr h="221737">
                <a:tc>
                  <a:txBody>
                    <a:bodyPr/>
                    <a:lstStyle/>
                    <a:p>
                      <a:pPr algn="ctr" eaLnBrk="0" fontAlgn="base" hangingPunct="0"/>
                      <a:r>
                        <a:rPr lang="en-US" sz="1100" dirty="0">
                          <a:effectLst/>
                        </a:rPr>
                        <a:t>Visual Indicator - Colour</a:t>
                      </a:r>
                      <a:endParaRPr lang="en-GB" sz="1100" dirty="0">
                        <a:effectLst/>
                        <a:latin typeface="Cambria" panose="02040503050406030204" pitchFamily="18" charset="0"/>
                        <a:ea typeface="Calibri" panose="020F0502020204030204" pitchFamily="34" charset="0"/>
                        <a:cs typeface="Tahoma" panose="020B0604030504040204" pitchFamily="34" charset="0"/>
                      </a:endParaRPr>
                    </a:p>
                  </a:txBody>
                  <a:tcPr marL="68580" marR="68580" marT="0" marB="0"/>
                </a:tc>
                <a:tc>
                  <a:txBody>
                    <a:bodyPr/>
                    <a:lstStyle/>
                    <a:p>
                      <a:pPr algn="ctr" eaLnBrk="0" fontAlgn="base" hangingPunct="0"/>
                      <a:r>
                        <a:rPr lang="en-US" sz="1100" dirty="0">
                          <a:effectLst/>
                        </a:rPr>
                        <a:t>Meaning</a:t>
                      </a:r>
                      <a:endParaRPr lang="en-GB" sz="1100" dirty="0">
                        <a:effectLst/>
                        <a:latin typeface="Cambria" panose="02040503050406030204" pitchFamily="18" charset="0"/>
                        <a:ea typeface="Calibri" panose="020F0502020204030204" pitchFamily="34" charset="0"/>
                        <a:cs typeface="Tahoma" panose="020B0604030504040204" pitchFamily="34" charset="0"/>
                      </a:endParaRPr>
                    </a:p>
                  </a:txBody>
                  <a:tcPr marL="68580" marR="68580" marT="0" marB="0"/>
                </a:tc>
                <a:tc>
                  <a:txBody>
                    <a:bodyPr/>
                    <a:lstStyle/>
                    <a:p>
                      <a:pPr algn="ctr" eaLnBrk="0" fontAlgn="base" hangingPunct="0"/>
                      <a:r>
                        <a:rPr lang="en-US" sz="1100" dirty="0">
                          <a:effectLst/>
                        </a:rPr>
                        <a:t>Action by operator</a:t>
                      </a:r>
                      <a:endParaRPr lang="en-GB" sz="1100" dirty="0">
                        <a:effectLst/>
                        <a:latin typeface="Cambria" panose="02040503050406030204" pitchFamily="18"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2772387734"/>
                  </a:ext>
                </a:extLst>
              </a:tr>
              <a:tr h="443474">
                <a:tc>
                  <a:txBody>
                    <a:bodyPr/>
                    <a:lstStyle/>
                    <a:p>
                      <a:pPr algn="ctr" eaLnBrk="0" fontAlgn="base" hangingPunct="0"/>
                      <a:r>
                        <a:rPr lang="en-US" sz="1100" dirty="0">
                          <a:effectLst/>
                        </a:rPr>
                        <a:t>Red flashing</a:t>
                      </a:r>
                      <a:endParaRPr lang="en-GB" sz="1100" dirty="0">
                        <a:effectLst/>
                        <a:latin typeface="Cambria" panose="02040503050406030204" pitchFamily="18" charset="0"/>
                        <a:ea typeface="Calibri" panose="020F0502020204030204" pitchFamily="34" charset="0"/>
                        <a:cs typeface="Tahoma" panose="020B0604030504040204" pitchFamily="34" charset="0"/>
                      </a:endParaRPr>
                    </a:p>
                  </a:txBody>
                  <a:tcPr marL="68580" marR="68580" marT="0" marB="0"/>
                </a:tc>
                <a:tc>
                  <a:txBody>
                    <a:bodyPr/>
                    <a:lstStyle/>
                    <a:p>
                      <a:pPr algn="ctr" eaLnBrk="0" fontAlgn="base" hangingPunct="0"/>
                      <a:r>
                        <a:rPr lang="en-US" sz="1100" dirty="0">
                          <a:effectLst/>
                        </a:rPr>
                        <a:t>Hazardous condition (E stop)</a:t>
                      </a:r>
                      <a:endParaRPr lang="en-GB" sz="1100" dirty="0">
                        <a:effectLst/>
                        <a:latin typeface="Cambria" panose="02040503050406030204" pitchFamily="18" charset="0"/>
                        <a:ea typeface="Calibri" panose="020F0502020204030204" pitchFamily="34" charset="0"/>
                        <a:cs typeface="Tahoma" panose="020B0604030504040204" pitchFamily="34" charset="0"/>
                      </a:endParaRPr>
                    </a:p>
                  </a:txBody>
                  <a:tcPr marL="68580" marR="68580" marT="0" marB="0"/>
                </a:tc>
                <a:tc>
                  <a:txBody>
                    <a:bodyPr/>
                    <a:lstStyle/>
                    <a:p>
                      <a:pPr algn="ctr" eaLnBrk="0" fontAlgn="base" hangingPunct="0"/>
                      <a:r>
                        <a:rPr lang="en-US" sz="1100" dirty="0">
                          <a:effectLst/>
                        </a:rPr>
                        <a:t>Immediate action to deal with the hazardous condition</a:t>
                      </a:r>
                      <a:endParaRPr lang="en-GB" sz="1100" dirty="0">
                        <a:effectLst/>
                        <a:latin typeface="Cambria" panose="02040503050406030204" pitchFamily="18"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1389926390"/>
                  </a:ext>
                </a:extLst>
              </a:tr>
              <a:tr h="221737">
                <a:tc>
                  <a:txBody>
                    <a:bodyPr/>
                    <a:lstStyle/>
                    <a:p>
                      <a:pPr algn="ctr" eaLnBrk="0" fontAlgn="base" hangingPunct="0"/>
                      <a:r>
                        <a:rPr lang="en-US" sz="1100" dirty="0">
                          <a:effectLst/>
                        </a:rPr>
                        <a:t>Yellow flashing</a:t>
                      </a:r>
                      <a:endParaRPr lang="en-GB" sz="1100" dirty="0">
                        <a:effectLst/>
                        <a:latin typeface="Cambria" panose="02040503050406030204" pitchFamily="18" charset="0"/>
                        <a:ea typeface="Calibri" panose="020F0502020204030204" pitchFamily="34" charset="0"/>
                        <a:cs typeface="Tahoma" panose="020B0604030504040204" pitchFamily="34" charset="0"/>
                      </a:endParaRPr>
                    </a:p>
                  </a:txBody>
                  <a:tcPr marL="68580" marR="68580" marT="0" marB="0"/>
                </a:tc>
                <a:tc>
                  <a:txBody>
                    <a:bodyPr/>
                    <a:lstStyle/>
                    <a:p>
                      <a:pPr algn="ctr" eaLnBrk="0" fontAlgn="base" hangingPunct="0"/>
                      <a:r>
                        <a:rPr lang="en-US" sz="1100" dirty="0">
                          <a:effectLst/>
                        </a:rPr>
                        <a:t>Transfer car in transit</a:t>
                      </a:r>
                      <a:endParaRPr lang="en-GB" sz="1100" dirty="0">
                        <a:effectLst/>
                        <a:latin typeface="Cambria" panose="02040503050406030204" pitchFamily="18" charset="0"/>
                        <a:ea typeface="Calibri" panose="020F0502020204030204" pitchFamily="34" charset="0"/>
                        <a:cs typeface="Tahoma" panose="020B0604030504040204" pitchFamily="34" charset="0"/>
                      </a:endParaRPr>
                    </a:p>
                  </a:txBody>
                  <a:tcPr marL="68580" marR="68580" marT="0" marB="0"/>
                </a:tc>
                <a:tc>
                  <a:txBody>
                    <a:bodyPr/>
                    <a:lstStyle/>
                    <a:p>
                      <a:pPr algn="ctr" eaLnBrk="0" fontAlgn="base" hangingPunct="0"/>
                      <a:r>
                        <a:rPr lang="en-US" sz="1100" dirty="0">
                          <a:effectLst/>
                        </a:rPr>
                        <a:t> </a:t>
                      </a:r>
                      <a:endParaRPr lang="en-GB" sz="1100" dirty="0">
                        <a:effectLst/>
                        <a:latin typeface="Cambria" panose="02040503050406030204" pitchFamily="18"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114481145"/>
                  </a:ext>
                </a:extLst>
              </a:tr>
              <a:tr h="443474">
                <a:tc>
                  <a:txBody>
                    <a:bodyPr/>
                    <a:lstStyle/>
                    <a:p>
                      <a:pPr algn="ctr" eaLnBrk="0" fontAlgn="base" hangingPunct="0"/>
                      <a:r>
                        <a:rPr lang="en-US" sz="1100" dirty="0">
                          <a:effectLst/>
                        </a:rPr>
                        <a:t>Blue flashing</a:t>
                      </a:r>
                      <a:endParaRPr lang="en-GB" sz="1100" dirty="0">
                        <a:effectLst/>
                        <a:latin typeface="Cambria" panose="02040503050406030204" pitchFamily="18" charset="0"/>
                        <a:ea typeface="Calibri" panose="020F0502020204030204" pitchFamily="34" charset="0"/>
                        <a:cs typeface="Tahoma" panose="020B0604030504040204" pitchFamily="34" charset="0"/>
                      </a:endParaRPr>
                    </a:p>
                  </a:txBody>
                  <a:tcPr marL="68580" marR="68580" marT="0" marB="0"/>
                </a:tc>
                <a:tc>
                  <a:txBody>
                    <a:bodyPr/>
                    <a:lstStyle/>
                    <a:p>
                      <a:pPr algn="ctr" eaLnBrk="0" fontAlgn="base" hangingPunct="0">
                        <a:tabLst>
                          <a:tab pos="591820" algn="l"/>
                        </a:tabLst>
                      </a:pPr>
                      <a:r>
                        <a:rPr lang="en-US" sz="1100" dirty="0">
                          <a:effectLst/>
                        </a:rPr>
                        <a:t>Safety function activated</a:t>
                      </a:r>
                      <a:endParaRPr lang="en-GB" sz="1100" dirty="0">
                        <a:effectLst/>
                        <a:latin typeface="Cambria" panose="02040503050406030204" pitchFamily="18" charset="0"/>
                        <a:ea typeface="Calibri" panose="020F0502020204030204" pitchFamily="34" charset="0"/>
                        <a:cs typeface="Tahoma" panose="020B0604030504040204" pitchFamily="34" charset="0"/>
                      </a:endParaRPr>
                    </a:p>
                  </a:txBody>
                  <a:tcPr marL="68580" marR="68580" marT="0" marB="0"/>
                </a:tc>
                <a:tc>
                  <a:txBody>
                    <a:bodyPr/>
                    <a:lstStyle/>
                    <a:p>
                      <a:pPr algn="ctr" eaLnBrk="0" fontAlgn="base" hangingPunct="0"/>
                      <a:r>
                        <a:rPr lang="en-US" sz="1100" dirty="0">
                          <a:effectLst/>
                        </a:rPr>
                        <a:t>Mandatory safety related control system. Reset required</a:t>
                      </a:r>
                      <a:endParaRPr lang="en-GB" sz="1100" dirty="0">
                        <a:effectLst/>
                        <a:latin typeface="Cambria" panose="02040503050406030204" pitchFamily="18"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4066248875"/>
                  </a:ext>
                </a:extLst>
              </a:tr>
              <a:tr h="221737">
                <a:tc>
                  <a:txBody>
                    <a:bodyPr/>
                    <a:lstStyle/>
                    <a:p>
                      <a:pPr algn="ctr" eaLnBrk="0" fontAlgn="base" hangingPunct="0"/>
                      <a:r>
                        <a:rPr lang="en-US" sz="1100" dirty="0">
                          <a:effectLst/>
                        </a:rPr>
                        <a:t>Green</a:t>
                      </a:r>
                      <a:endParaRPr lang="en-GB" sz="1100" dirty="0">
                        <a:effectLst/>
                        <a:latin typeface="Cambria" panose="02040503050406030204" pitchFamily="18" charset="0"/>
                        <a:ea typeface="Calibri" panose="020F0502020204030204" pitchFamily="34" charset="0"/>
                        <a:cs typeface="Tahoma" panose="020B0604030504040204" pitchFamily="34" charset="0"/>
                      </a:endParaRPr>
                    </a:p>
                  </a:txBody>
                  <a:tcPr marL="68580" marR="68580" marT="0" marB="0"/>
                </a:tc>
                <a:tc>
                  <a:txBody>
                    <a:bodyPr/>
                    <a:lstStyle/>
                    <a:p>
                      <a:pPr algn="ctr" eaLnBrk="0" fontAlgn="base" hangingPunct="0"/>
                      <a:r>
                        <a:rPr lang="en-US" sz="1100" dirty="0">
                          <a:effectLst/>
                        </a:rPr>
                        <a:t>Transfer car stationary in automatic mode</a:t>
                      </a:r>
                      <a:endParaRPr lang="en-GB" sz="1100" dirty="0">
                        <a:effectLst/>
                        <a:latin typeface="Cambria" panose="02040503050406030204" pitchFamily="18" charset="0"/>
                        <a:ea typeface="Calibri" panose="020F0502020204030204" pitchFamily="34" charset="0"/>
                        <a:cs typeface="Tahoma" panose="020B0604030504040204" pitchFamily="34" charset="0"/>
                      </a:endParaRPr>
                    </a:p>
                  </a:txBody>
                  <a:tcPr marL="68580" marR="68580" marT="0" marB="0"/>
                </a:tc>
                <a:tc>
                  <a:txBody>
                    <a:bodyPr/>
                    <a:lstStyle/>
                    <a:p>
                      <a:pPr algn="ctr" eaLnBrk="0" fontAlgn="base" hangingPunct="0"/>
                      <a:r>
                        <a:rPr lang="en-US" sz="1100" dirty="0">
                          <a:effectLst/>
                        </a:rPr>
                        <a:t> </a:t>
                      </a:r>
                      <a:endParaRPr lang="en-GB" sz="1100" dirty="0">
                        <a:effectLst/>
                        <a:latin typeface="Cambria" panose="02040503050406030204" pitchFamily="18"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144173508"/>
                  </a:ext>
                </a:extLst>
              </a:tr>
              <a:tr h="221737">
                <a:tc>
                  <a:txBody>
                    <a:bodyPr/>
                    <a:lstStyle/>
                    <a:p>
                      <a:pPr algn="ctr" eaLnBrk="0" fontAlgn="base" hangingPunct="0"/>
                      <a:r>
                        <a:rPr lang="en-US" sz="1100" dirty="0">
                          <a:effectLst/>
                        </a:rPr>
                        <a:t>White</a:t>
                      </a:r>
                      <a:endParaRPr lang="en-GB" sz="1100" dirty="0">
                        <a:effectLst/>
                        <a:latin typeface="Cambria" panose="02040503050406030204" pitchFamily="18" charset="0"/>
                        <a:ea typeface="Calibri" panose="020F0502020204030204" pitchFamily="34" charset="0"/>
                        <a:cs typeface="Tahoma" panose="020B0604030504040204" pitchFamily="34" charset="0"/>
                      </a:endParaRPr>
                    </a:p>
                  </a:txBody>
                  <a:tcPr marL="68580" marR="68580" marT="0" marB="0"/>
                </a:tc>
                <a:tc>
                  <a:txBody>
                    <a:bodyPr/>
                    <a:lstStyle/>
                    <a:p>
                      <a:pPr algn="ctr" eaLnBrk="0" fontAlgn="base" hangingPunct="0"/>
                      <a:r>
                        <a:rPr lang="en-US" sz="1100" dirty="0">
                          <a:effectLst/>
                        </a:rPr>
                        <a:t>Transfer car in manual mode</a:t>
                      </a:r>
                      <a:endParaRPr lang="en-GB" sz="1100" dirty="0">
                        <a:effectLst/>
                        <a:latin typeface="Cambria" panose="02040503050406030204" pitchFamily="18" charset="0"/>
                        <a:ea typeface="Calibri" panose="020F0502020204030204" pitchFamily="34" charset="0"/>
                        <a:cs typeface="Tahoma" panose="020B0604030504040204" pitchFamily="34" charset="0"/>
                      </a:endParaRPr>
                    </a:p>
                  </a:txBody>
                  <a:tcPr marL="68580" marR="68580" marT="0" marB="0"/>
                </a:tc>
                <a:tc>
                  <a:txBody>
                    <a:bodyPr/>
                    <a:lstStyle/>
                    <a:p>
                      <a:pPr algn="ctr" eaLnBrk="0" fontAlgn="base" hangingPunct="0"/>
                      <a:r>
                        <a:rPr lang="en-US" sz="1100" dirty="0">
                          <a:effectLst/>
                        </a:rPr>
                        <a:t> </a:t>
                      </a:r>
                      <a:endParaRPr lang="en-GB" sz="1100" dirty="0">
                        <a:effectLst/>
                        <a:latin typeface="Cambria" panose="02040503050406030204" pitchFamily="18"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1835641539"/>
                  </a:ext>
                </a:extLst>
              </a:tr>
            </a:tbl>
          </a:graphicData>
        </a:graphic>
      </p:graphicFrame>
      <p:graphicFrame>
        <p:nvGraphicFramePr>
          <p:cNvPr id="3" name="Table 2">
            <a:extLst>
              <a:ext uri="{FF2B5EF4-FFF2-40B4-BE49-F238E27FC236}">
                <a16:creationId xmlns:a16="http://schemas.microsoft.com/office/drawing/2014/main" id="{80BFB0F7-9BFB-C551-FE25-1F6BF3E1634A}"/>
              </a:ext>
            </a:extLst>
          </p:cNvPr>
          <p:cNvGraphicFramePr>
            <a:graphicFrameLocks noGrp="1"/>
          </p:cNvGraphicFramePr>
          <p:nvPr>
            <p:extLst>
              <p:ext uri="{D42A27DB-BD31-4B8C-83A1-F6EECF244321}">
                <p14:modId xmlns:p14="http://schemas.microsoft.com/office/powerpoint/2010/main" val="3900789186"/>
              </p:ext>
            </p:extLst>
          </p:nvPr>
        </p:nvGraphicFramePr>
        <p:xfrm>
          <a:off x="780836" y="4370050"/>
          <a:ext cx="7705619" cy="1773896"/>
        </p:xfrm>
        <a:graphic>
          <a:graphicData uri="http://schemas.openxmlformats.org/drawingml/2006/table">
            <a:tbl>
              <a:tblPr firstRow="1" firstCol="1" bandRow="1">
                <a:tableStyleId>{5C22544A-7EE6-4342-B048-85BDC9FD1C3A}</a:tableStyleId>
              </a:tblPr>
              <a:tblGrid>
                <a:gridCol w="2568276">
                  <a:extLst>
                    <a:ext uri="{9D8B030D-6E8A-4147-A177-3AD203B41FA5}">
                      <a16:colId xmlns:a16="http://schemas.microsoft.com/office/drawing/2014/main" val="2179921830"/>
                    </a:ext>
                  </a:extLst>
                </a:gridCol>
                <a:gridCol w="2568276">
                  <a:extLst>
                    <a:ext uri="{9D8B030D-6E8A-4147-A177-3AD203B41FA5}">
                      <a16:colId xmlns:a16="http://schemas.microsoft.com/office/drawing/2014/main" val="1381234845"/>
                    </a:ext>
                  </a:extLst>
                </a:gridCol>
                <a:gridCol w="2569067">
                  <a:extLst>
                    <a:ext uri="{9D8B030D-6E8A-4147-A177-3AD203B41FA5}">
                      <a16:colId xmlns:a16="http://schemas.microsoft.com/office/drawing/2014/main" val="1077452431"/>
                    </a:ext>
                  </a:extLst>
                </a:gridCol>
              </a:tblGrid>
              <a:tr h="253414">
                <a:tc>
                  <a:txBody>
                    <a:bodyPr/>
                    <a:lstStyle/>
                    <a:p>
                      <a:pPr algn="ctr" eaLnBrk="0" fontAlgn="base" hangingPunct="0"/>
                      <a:r>
                        <a:rPr lang="en-US" sz="1100" dirty="0">
                          <a:effectLst/>
                        </a:rPr>
                        <a:t>Acoustic signal</a:t>
                      </a:r>
                      <a:endParaRPr lang="en-GB" sz="1100" dirty="0">
                        <a:effectLst/>
                        <a:latin typeface="Cambria" panose="02040503050406030204" pitchFamily="18" charset="0"/>
                        <a:ea typeface="Calibri" panose="020F0502020204030204" pitchFamily="34" charset="0"/>
                        <a:cs typeface="Tahoma" panose="020B0604030504040204" pitchFamily="34" charset="0"/>
                      </a:endParaRPr>
                    </a:p>
                  </a:txBody>
                  <a:tcPr marL="68580" marR="68580" marT="0" marB="0"/>
                </a:tc>
                <a:tc>
                  <a:txBody>
                    <a:bodyPr/>
                    <a:lstStyle/>
                    <a:p>
                      <a:pPr algn="ctr" eaLnBrk="0" fontAlgn="base" hangingPunct="0"/>
                      <a:r>
                        <a:rPr lang="en-US" sz="1100" dirty="0">
                          <a:effectLst/>
                        </a:rPr>
                        <a:t>Meaning</a:t>
                      </a:r>
                      <a:endParaRPr lang="en-GB" sz="1100" dirty="0">
                        <a:effectLst/>
                        <a:latin typeface="Cambria" panose="02040503050406030204" pitchFamily="18" charset="0"/>
                        <a:ea typeface="Calibri" panose="020F0502020204030204" pitchFamily="34" charset="0"/>
                        <a:cs typeface="Tahoma" panose="020B0604030504040204" pitchFamily="34" charset="0"/>
                      </a:endParaRPr>
                    </a:p>
                  </a:txBody>
                  <a:tcPr marL="68580" marR="68580" marT="0" marB="0"/>
                </a:tc>
                <a:tc>
                  <a:txBody>
                    <a:bodyPr/>
                    <a:lstStyle/>
                    <a:p>
                      <a:pPr algn="ctr" eaLnBrk="0" fontAlgn="base" hangingPunct="0"/>
                      <a:r>
                        <a:rPr lang="en-US" sz="1100" dirty="0">
                          <a:effectLst/>
                        </a:rPr>
                        <a:t>Action by operator</a:t>
                      </a:r>
                      <a:endParaRPr lang="en-GB" sz="1100" dirty="0">
                        <a:effectLst/>
                        <a:latin typeface="Cambria" panose="02040503050406030204" pitchFamily="18"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1845063250"/>
                  </a:ext>
                </a:extLst>
              </a:tr>
              <a:tr h="506827">
                <a:tc>
                  <a:txBody>
                    <a:bodyPr/>
                    <a:lstStyle/>
                    <a:p>
                      <a:pPr eaLnBrk="0" fontAlgn="base" hangingPunct="0"/>
                      <a:r>
                        <a:rPr lang="en-US" sz="1100" dirty="0">
                          <a:effectLst/>
                        </a:rPr>
                        <a:t>Continuous tone</a:t>
                      </a:r>
                      <a:endParaRPr lang="en-GB" sz="1100" dirty="0">
                        <a:effectLst/>
                        <a:latin typeface="Cambria" panose="02040503050406030204" pitchFamily="18" charset="0"/>
                        <a:ea typeface="Calibri" panose="020F0502020204030204" pitchFamily="34" charset="0"/>
                        <a:cs typeface="Tahoma" panose="020B0604030504040204" pitchFamily="34" charset="0"/>
                      </a:endParaRPr>
                    </a:p>
                  </a:txBody>
                  <a:tcPr marL="68580" marR="68580" marT="0" marB="0"/>
                </a:tc>
                <a:tc>
                  <a:txBody>
                    <a:bodyPr/>
                    <a:lstStyle/>
                    <a:p>
                      <a:pPr eaLnBrk="0" fontAlgn="base" hangingPunct="0"/>
                      <a:r>
                        <a:rPr lang="en-US" sz="1100" dirty="0">
                          <a:effectLst/>
                        </a:rPr>
                        <a:t>Hazardous condition (E stop)</a:t>
                      </a:r>
                      <a:endParaRPr lang="en-GB" sz="1100" dirty="0">
                        <a:effectLst/>
                        <a:latin typeface="Cambria" panose="02040503050406030204" pitchFamily="18" charset="0"/>
                        <a:ea typeface="Calibri" panose="020F0502020204030204" pitchFamily="34" charset="0"/>
                        <a:cs typeface="Tahoma" panose="020B0604030504040204" pitchFamily="34" charset="0"/>
                      </a:endParaRPr>
                    </a:p>
                  </a:txBody>
                  <a:tcPr marL="68580" marR="68580" marT="0" marB="0"/>
                </a:tc>
                <a:tc>
                  <a:txBody>
                    <a:bodyPr/>
                    <a:lstStyle/>
                    <a:p>
                      <a:pPr eaLnBrk="0" fontAlgn="base" hangingPunct="0"/>
                      <a:r>
                        <a:rPr lang="en-US" sz="1100" dirty="0">
                          <a:effectLst/>
                        </a:rPr>
                        <a:t>Immediate action to deal with the hazardous condition</a:t>
                      </a:r>
                      <a:endParaRPr lang="en-GB" sz="1100" dirty="0">
                        <a:effectLst/>
                        <a:latin typeface="Cambria" panose="02040503050406030204" pitchFamily="18"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1822294064"/>
                  </a:ext>
                </a:extLst>
              </a:tr>
              <a:tr h="253414">
                <a:tc>
                  <a:txBody>
                    <a:bodyPr/>
                    <a:lstStyle/>
                    <a:p>
                      <a:pPr eaLnBrk="0" fontAlgn="base" hangingPunct="0"/>
                      <a:r>
                        <a:rPr lang="en-US" sz="1100" dirty="0">
                          <a:effectLst/>
                        </a:rPr>
                        <a:t>Six second duration pulsed tone </a:t>
                      </a:r>
                      <a:endParaRPr lang="en-GB" sz="1100" dirty="0">
                        <a:effectLst/>
                        <a:latin typeface="Cambria" panose="02040503050406030204" pitchFamily="18" charset="0"/>
                        <a:ea typeface="Calibri" panose="020F0502020204030204" pitchFamily="34" charset="0"/>
                        <a:cs typeface="Tahoma" panose="020B0604030504040204" pitchFamily="34" charset="0"/>
                      </a:endParaRPr>
                    </a:p>
                  </a:txBody>
                  <a:tcPr marL="68580" marR="68580" marT="0" marB="0"/>
                </a:tc>
                <a:tc>
                  <a:txBody>
                    <a:bodyPr/>
                    <a:lstStyle/>
                    <a:p>
                      <a:pPr eaLnBrk="0" fontAlgn="base" hangingPunct="0"/>
                      <a:r>
                        <a:rPr lang="en-US" sz="1100" dirty="0">
                          <a:effectLst/>
                        </a:rPr>
                        <a:t>Transfer car about to move</a:t>
                      </a:r>
                      <a:endParaRPr lang="en-GB" sz="1100" dirty="0">
                        <a:effectLst/>
                        <a:latin typeface="Cambria" panose="02040503050406030204" pitchFamily="18" charset="0"/>
                        <a:ea typeface="Calibri" panose="020F0502020204030204" pitchFamily="34" charset="0"/>
                        <a:cs typeface="Tahoma" panose="020B0604030504040204" pitchFamily="34" charset="0"/>
                      </a:endParaRPr>
                    </a:p>
                  </a:txBody>
                  <a:tcPr marL="68580" marR="68580" marT="0" marB="0"/>
                </a:tc>
                <a:tc>
                  <a:txBody>
                    <a:bodyPr/>
                    <a:lstStyle/>
                    <a:p>
                      <a:pPr eaLnBrk="0" fontAlgn="base" hangingPunct="0"/>
                      <a:r>
                        <a:rPr lang="en-US" sz="1100" dirty="0">
                          <a:effectLst/>
                        </a:rPr>
                        <a:t> </a:t>
                      </a:r>
                      <a:endParaRPr lang="en-GB" sz="1100" dirty="0">
                        <a:effectLst/>
                        <a:latin typeface="Cambria" panose="02040503050406030204" pitchFamily="18"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3353501556"/>
                  </a:ext>
                </a:extLst>
              </a:tr>
              <a:tr h="253414">
                <a:tc>
                  <a:txBody>
                    <a:bodyPr/>
                    <a:lstStyle/>
                    <a:p>
                      <a:pPr eaLnBrk="0" fontAlgn="base" hangingPunct="0"/>
                      <a:r>
                        <a:rPr lang="en-US" sz="1100" dirty="0">
                          <a:effectLst/>
                        </a:rPr>
                        <a:t>Pulsed tone</a:t>
                      </a:r>
                      <a:endParaRPr lang="en-GB" sz="1100" dirty="0">
                        <a:effectLst/>
                        <a:latin typeface="Cambria" panose="02040503050406030204" pitchFamily="18" charset="0"/>
                        <a:ea typeface="Calibri" panose="020F0502020204030204" pitchFamily="34" charset="0"/>
                        <a:cs typeface="Tahoma" panose="020B0604030504040204" pitchFamily="34" charset="0"/>
                      </a:endParaRPr>
                    </a:p>
                  </a:txBody>
                  <a:tcPr marL="68580" marR="68580" marT="0" marB="0"/>
                </a:tc>
                <a:tc>
                  <a:txBody>
                    <a:bodyPr/>
                    <a:lstStyle/>
                    <a:p>
                      <a:pPr eaLnBrk="0" fontAlgn="base" hangingPunct="0"/>
                      <a:r>
                        <a:rPr lang="en-US" sz="1100" dirty="0">
                          <a:effectLst/>
                        </a:rPr>
                        <a:t>Transfer car in transit</a:t>
                      </a:r>
                      <a:endParaRPr lang="en-GB" sz="1100" dirty="0">
                        <a:effectLst/>
                        <a:latin typeface="Cambria" panose="02040503050406030204" pitchFamily="18" charset="0"/>
                        <a:ea typeface="Calibri" panose="020F0502020204030204" pitchFamily="34" charset="0"/>
                        <a:cs typeface="Tahoma" panose="020B0604030504040204" pitchFamily="34" charset="0"/>
                      </a:endParaRPr>
                    </a:p>
                  </a:txBody>
                  <a:tcPr marL="68580" marR="68580" marT="0" marB="0"/>
                </a:tc>
                <a:tc>
                  <a:txBody>
                    <a:bodyPr/>
                    <a:lstStyle/>
                    <a:p>
                      <a:pPr eaLnBrk="0" fontAlgn="base" hangingPunct="0"/>
                      <a:r>
                        <a:rPr lang="en-US" sz="1100" dirty="0">
                          <a:effectLst/>
                        </a:rPr>
                        <a:t> </a:t>
                      </a:r>
                      <a:endParaRPr lang="en-GB" sz="1100" dirty="0">
                        <a:effectLst/>
                        <a:latin typeface="Cambria" panose="02040503050406030204" pitchFamily="18"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2225930544"/>
                  </a:ext>
                </a:extLst>
              </a:tr>
              <a:tr h="506827">
                <a:tc>
                  <a:txBody>
                    <a:bodyPr/>
                    <a:lstStyle/>
                    <a:p>
                      <a:pPr eaLnBrk="0" fontAlgn="base" hangingPunct="0"/>
                      <a:r>
                        <a:rPr lang="en-US" sz="1100" dirty="0">
                          <a:effectLst/>
                        </a:rPr>
                        <a:t>No tone</a:t>
                      </a:r>
                      <a:endParaRPr lang="en-GB" sz="1100" dirty="0">
                        <a:effectLst/>
                        <a:latin typeface="Cambria" panose="02040503050406030204" pitchFamily="18" charset="0"/>
                        <a:ea typeface="Calibri" panose="020F0502020204030204" pitchFamily="34" charset="0"/>
                        <a:cs typeface="Tahoma" panose="020B0604030504040204" pitchFamily="34" charset="0"/>
                      </a:endParaRPr>
                    </a:p>
                  </a:txBody>
                  <a:tcPr marL="68580" marR="68580" marT="0" marB="0"/>
                </a:tc>
                <a:tc>
                  <a:txBody>
                    <a:bodyPr/>
                    <a:lstStyle/>
                    <a:p>
                      <a:pPr eaLnBrk="0" fontAlgn="base" hangingPunct="0">
                        <a:tabLst>
                          <a:tab pos="591820" algn="l"/>
                        </a:tabLst>
                      </a:pPr>
                      <a:r>
                        <a:rPr lang="en-US" sz="1100" dirty="0">
                          <a:effectLst/>
                        </a:rPr>
                        <a:t>Safety function activated</a:t>
                      </a:r>
                      <a:endParaRPr lang="en-GB" sz="1100" dirty="0">
                        <a:effectLst/>
                        <a:latin typeface="Cambria" panose="02040503050406030204" pitchFamily="18" charset="0"/>
                        <a:ea typeface="Calibri" panose="020F0502020204030204" pitchFamily="34" charset="0"/>
                        <a:cs typeface="Tahoma" panose="020B0604030504040204" pitchFamily="34" charset="0"/>
                      </a:endParaRPr>
                    </a:p>
                  </a:txBody>
                  <a:tcPr marL="68580" marR="68580" marT="0" marB="0"/>
                </a:tc>
                <a:tc>
                  <a:txBody>
                    <a:bodyPr/>
                    <a:lstStyle/>
                    <a:p>
                      <a:pPr eaLnBrk="0" fontAlgn="base" hangingPunct="0"/>
                      <a:r>
                        <a:rPr lang="en-US" sz="1100" dirty="0">
                          <a:effectLst/>
                        </a:rPr>
                        <a:t>Mandatory safety related control system. Reset required</a:t>
                      </a:r>
                      <a:endParaRPr lang="en-GB" sz="1100" dirty="0">
                        <a:effectLst/>
                        <a:latin typeface="Cambria" panose="02040503050406030204" pitchFamily="18"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2080756337"/>
                  </a:ext>
                </a:extLst>
              </a:tr>
            </a:tbl>
          </a:graphicData>
        </a:graphic>
      </p:graphicFrame>
      <p:sp>
        <p:nvSpPr>
          <p:cNvPr id="4" name="Rectangle 1">
            <a:extLst>
              <a:ext uri="{FF2B5EF4-FFF2-40B4-BE49-F238E27FC236}">
                <a16:creationId xmlns:a16="http://schemas.microsoft.com/office/drawing/2014/main" id="{0CFBC893-2447-04DE-F13D-A37A58A5EF7D}"/>
              </a:ext>
            </a:extLst>
          </p:cNvPr>
          <p:cNvSpPr>
            <a:spLocks noChangeArrowheads="1"/>
          </p:cNvSpPr>
          <p:nvPr/>
        </p:nvSpPr>
        <p:spPr bwMode="auto">
          <a:xfrm>
            <a:off x="181216" y="3838712"/>
            <a:ext cx="89434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tabLst>
                <a:tab pos="592138" algn="l"/>
              </a:tabLst>
              <a:defRPr>
                <a:solidFill>
                  <a:schemeClr val="tx1"/>
                </a:solidFill>
                <a:latin typeface="Arial" panose="020B0604020202020204" pitchFamily="34" charset="0"/>
              </a:defRPr>
            </a:lvl1pPr>
            <a:lvl2pPr>
              <a:tabLst>
                <a:tab pos="592138" algn="l"/>
              </a:tabLst>
              <a:defRPr>
                <a:solidFill>
                  <a:schemeClr val="tx1"/>
                </a:solidFill>
                <a:latin typeface="Arial" panose="020B0604020202020204" pitchFamily="34" charset="0"/>
              </a:defRPr>
            </a:lvl2pPr>
            <a:lvl3pPr>
              <a:tabLst>
                <a:tab pos="592138" algn="l"/>
              </a:tabLst>
              <a:defRPr>
                <a:solidFill>
                  <a:schemeClr val="tx1"/>
                </a:solidFill>
                <a:latin typeface="Arial" panose="020B0604020202020204" pitchFamily="34" charset="0"/>
              </a:defRPr>
            </a:lvl3pPr>
            <a:lvl4pPr>
              <a:tabLst>
                <a:tab pos="592138" algn="l"/>
              </a:tabLst>
              <a:defRPr>
                <a:solidFill>
                  <a:schemeClr val="tx1"/>
                </a:solidFill>
                <a:latin typeface="Arial" panose="020B0604020202020204" pitchFamily="34" charset="0"/>
              </a:defRPr>
            </a:lvl4pPr>
            <a:lvl5pPr>
              <a:tabLst>
                <a:tab pos="592138" algn="l"/>
              </a:tabLst>
              <a:defRPr>
                <a:solidFill>
                  <a:schemeClr val="tx1"/>
                </a:solidFill>
                <a:latin typeface="Arial" panose="020B0604020202020204" pitchFamily="34" charset="0"/>
              </a:defRPr>
            </a:lvl5pPr>
            <a:lvl6pPr eaLnBrk="0" fontAlgn="base" hangingPunct="0">
              <a:spcBef>
                <a:spcPct val="0"/>
              </a:spcBef>
              <a:spcAft>
                <a:spcPct val="0"/>
              </a:spcAft>
              <a:tabLst>
                <a:tab pos="592138" algn="l"/>
              </a:tabLst>
              <a:defRPr>
                <a:solidFill>
                  <a:schemeClr val="tx1"/>
                </a:solidFill>
                <a:latin typeface="Arial" panose="020B0604020202020204" pitchFamily="34" charset="0"/>
              </a:defRPr>
            </a:lvl6pPr>
            <a:lvl7pPr eaLnBrk="0" fontAlgn="base" hangingPunct="0">
              <a:spcBef>
                <a:spcPct val="0"/>
              </a:spcBef>
              <a:spcAft>
                <a:spcPct val="0"/>
              </a:spcAft>
              <a:tabLst>
                <a:tab pos="592138" algn="l"/>
              </a:tabLst>
              <a:defRPr>
                <a:solidFill>
                  <a:schemeClr val="tx1"/>
                </a:solidFill>
                <a:latin typeface="Arial" panose="020B0604020202020204" pitchFamily="34" charset="0"/>
              </a:defRPr>
            </a:lvl7pPr>
            <a:lvl8pPr eaLnBrk="0" fontAlgn="base" hangingPunct="0">
              <a:spcBef>
                <a:spcPct val="0"/>
              </a:spcBef>
              <a:spcAft>
                <a:spcPct val="0"/>
              </a:spcAft>
              <a:tabLst>
                <a:tab pos="592138" algn="l"/>
              </a:tabLst>
              <a:defRPr>
                <a:solidFill>
                  <a:schemeClr val="tx1"/>
                </a:solidFill>
                <a:latin typeface="Arial" panose="020B0604020202020204" pitchFamily="34" charset="0"/>
              </a:defRPr>
            </a:lvl8pPr>
            <a:lvl9pPr eaLnBrk="0" fontAlgn="base" hangingPunct="0">
              <a:spcBef>
                <a:spcPct val="0"/>
              </a:spcBef>
              <a:spcAft>
                <a:spcPct val="0"/>
              </a:spcAft>
              <a:tabLst>
                <a:tab pos="5921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92138" algn="l"/>
              </a:tabLst>
            </a:pPr>
            <a:r>
              <a:rPr kumimoji="0" lang="en-US" altLang="en-US" b="0" i="0" u="none" strike="noStrike" cap="none" normalizeH="0" baseline="0" dirty="0">
                <a:ln>
                  <a:noFill/>
                </a:ln>
                <a:solidFill>
                  <a:schemeClr val="tx1"/>
                </a:solidFill>
                <a:effectLst/>
                <a:ea typeface="Calibri" panose="020F0502020204030204" pitchFamily="34" charset="0"/>
              </a:rPr>
              <a:t>The acoustic signals shall use the following tones to indicate the transfer car condition</a:t>
            </a:r>
            <a:endParaRPr kumimoji="0" lang="en-GB" altLang="en-US" b="0" i="0" u="none" strike="noStrike" cap="none" normalizeH="0" baseline="0" dirty="0">
              <a:ln>
                <a:noFill/>
              </a:ln>
              <a:solidFill>
                <a:schemeClr val="tx1"/>
              </a:solidFill>
              <a:effectLst/>
            </a:endParaRPr>
          </a:p>
        </p:txBody>
      </p:sp>
      <p:sp>
        <p:nvSpPr>
          <p:cNvPr id="6" name="TextBox 5">
            <a:extLst>
              <a:ext uri="{FF2B5EF4-FFF2-40B4-BE49-F238E27FC236}">
                <a16:creationId xmlns:a16="http://schemas.microsoft.com/office/drawing/2014/main" id="{0D81543F-2D0C-BC70-EA1B-2CB52EE6D470}"/>
              </a:ext>
            </a:extLst>
          </p:cNvPr>
          <p:cNvSpPr txBox="1"/>
          <p:nvPr/>
        </p:nvSpPr>
        <p:spPr>
          <a:xfrm>
            <a:off x="244101" y="1281213"/>
            <a:ext cx="8817706" cy="646331"/>
          </a:xfrm>
          <a:prstGeom prst="rect">
            <a:avLst/>
          </a:prstGeom>
          <a:noFill/>
        </p:spPr>
        <p:txBody>
          <a:bodyPr wrap="square">
            <a:spAutoFit/>
          </a:bodyPr>
          <a:lstStyle/>
          <a:p>
            <a:pPr eaLnBrk="0" fontAlgn="base" hangingPunct="0"/>
            <a:r>
              <a:rPr lang="en-US" sz="1800" dirty="0">
                <a:effectLst/>
                <a:ea typeface="Calibri" panose="020F0502020204030204" pitchFamily="34" charset="0"/>
              </a:rPr>
              <a:t>The visual indicators shall use the following colours to indicate the transfer car condition </a:t>
            </a:r>
            <a:endParaRPr lang="en-GB" sz="1800" dirty="0">
              <a:effectLst/>
              <a:ea typeface="Calibri" panose="020F0502020204030204" pitchFamily="34" charset="0"/>
            </a:endParaRPr>
          </a:p>
        </p:txBody>
      </p:sp>
      <p:sp>
        <p:nvSpPr>
          <p:cNvPr id="7" name="Rectangle 3">
            <a:extLst>
              <a:ext uri="{FF2B5EF4-FFF2-40B4-BE49-F238E27FC236}">
                <a16:creationId xmlns:a16="http://schemas.microsoft.com/office/drawing/2014/main" id="{531CE530-CD9B-092B-38C9-48DFD8F222B1}"/>
              </a:ext>
            </a:extLst>
          </p:cNvPr>
          <p:cNvSpPr>
            <a:spLocks noChangeArrowheads="1"/>
          </p:cNvSpPr>
          <p:nvPr/>
        </p:nvSpPr>
        <p:spPr bwMode="auto">
          <a:xfrm>
            <a:off x="2424702" y="426134"/>
            <a:ext cx="47466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dirty="0">
                <a:solidFill>
                  <a:schemeClr val="bg1"/>
                </a:solidFill>
              </a:rPr>
              <a:t>Reduce the risk  - TC 22 </a:t>
            </a:r>
          </a:p>
          <a:p>
            <a:pPr algn="ctr"/>
            <a:r>
              <a:rPr lang="en-GB" altLang="en-US" b="1" dirty="0">
                <a:solidFill>
                  <a:schemeClr val="bg1"/>
                </a:solidFill>
              </a:rPr>
              <a:t>Sound and Visual Warning </a:t>
            </a:r>
            <a:endParaRPr lang="en-GB" altLang="en-US" dirty="0">
              <a:solidFill>
                <a:schemeClr val="bg1"/>
              </a:solidFill>
            </a:endParaRPr>
          </a:p>
        </p:txBody>
      </p:sp>
    </p:spTree>
    <p:extLst>
      <p:ext uri="{BB962C8B-B14F-4D97-AF65-F5344CB8AC3E}">
        <p14:creationId xmlns:p14="http://schemas.microsoft.com/office/powerpoint/2010/main" val="1644588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a:extLst>
              <a:ext uri="{FF2B5EF4-FFF2-40B4-BE49-F238E27FC236}">
                <a16:creationId xmlns:a16="http://schemas.microsoft.com/office/drawing/2014/main" id="{E6D808BE-0CF7-F3FB-73C1-D787E52D3428}"/>
              </a:ext>
            </a:extLst>
          </p:cNvPr>
          <p:cNvSpPr>
            <a:spLocks noChangeArrowheads="1"/>
          </p:cNvSpPr>
          <p:nvPr/>
        </p:nvSpPr>
        <p:spPr bwMode="auto">
          <a:xfrm>
            <a:off x="544530" y="2343150"/>
            <a:ext cx="8198778" cy="260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lgn="just">
              <a:lnSpc>
                <a:spcPct val="115000"/>
              </a:lnSpc>
              <a:spcAft>
                <a:spcPts val="600"/>
              </a:spcAft>
              <a:buFont typeface="Arial" panose="020B0604020202020204" pitchFamily="34" charset="0"/>
              <a:buChar char="•"/>
            </a:pPr>
            <a:r>
              <a:rPr lang="en-GB" altLang="en-US" dirty="0">
                <a:cs typeface="Calibri" panose="020F0502020204030204" pitchFamily="34" charset="0"/>
              </a:rPr>
              <a:t>Where it is necessary for pedestrians to cross a transfer car lane / route, it is recommended to have defined crossing points along the route.</a:t>
            </a:r>
          </a:p>
          <a:p>
            <a:pPr algn="just">
              <a:lnSpc>
                <a:spcPct val="115000"/>
              </a:lnSpc>
              <a:spcAft>
                <a:spcPts val="600"/>
              </a:spcAft>
            </a:pPr>
            <a:endParaRPr lang="en-GB" altLang="en-US" dirty="0">
              <a:cs typeface="Calibri" panose="020F0502020204030204" pitchFamily="34" charset="0"/>
            </a:endParaRPr>
          </a:p>
          <a:p>
            <a:pPr marL="285750" indent="-285750" algn="just">
              <a:lnSpc>
                <a:spcPct val="115000"/>
              </a:lnSpc>
              <a:spcAft>
                <a:spcPts val="600"/>
              </a:spcAft>
              <a:buFont typeface="Arial" panose="020B0604020202020204" pitchFamily="34" charset="0"/>
              <a:buChar char="•"/>
            </a:pPr>
            <a:r>
              <a:rPr lang="en-GB" altLang="en-US" dirty="0">
                <a:cs typeface="Calibri" panose="020F0502020204030204" pitchFamily="34" charset="0"/>
              </a:rPr>
              <a:t>Crossing point methods should consider the hierarchy of controls based on the risk.</a:t>
            </a:r>
          </a:p>
          <a:p>
            <a:pPr algn="just">
              <a:lnSpc>
                <a:spcPct val="115000"/>
              </a:lnSpc>
              <a:spcAft>
                <a:spcPts val="600"/>
              </a:spcAft>
            </a:pPr>
            <a:endParaRPr lang="en-GB" altLang="en-US" dirty="0">
              <a:cs typeface="Calibri" panose="020F0502020204030204" pitchFamily="34" charset="0"/>
            </a:endParaRPr>
          </a:p>
          <a:p>
            <a:pPr algn="just">
              <a:lnSpc>
                <a:spcPct val="115000"/>
              </a:lnSpc>
              <a:spcAft>
                <a:spcPts val="600"/>
              </a:spcAft>
            </a:pPr>
            <a:r>
              <a:rPr lang="en-GB" altLang="en-US" dirty="0">
                <a:cs typeface="Calibri" panose="020F0502020204030204" pitchFamily="34" charset="0"/>
              </a:rPr>
              <a:t>The following are four examples that could be adopted. </a:t>
            </a:r>
          </a:p>
        </p:txBody>
      </p:sp>
      <p:sp>
        <p:nvSpPr>
          <p:cNvPr id="38915" name="Rectangle 4">
            <a:extLst>
              <a:ext uri="{FF2B5EF4-FFF2-40B4-BE49-F238E27FC236}">
                <a16:creationId xmlns:a16="http://schemas.microsoft.com/office/drawing/2014/main" id="{4178AADD-0E8F-199E-7FE9-1D0096B5400D}"/>
              </a:ext>
            </a:extLst>
          </p:cNvPr>
          <p:cNvSpPr>
            <a:spLocks noChangeArrowheads="1"/>
          </p:cNvSpPr>
          <p:nvPr/>
        </p:nvSpPr>
        <p:spPr bwMode="auto">
          <a:xfrm>
            <a:off x="2414427" y="582613"/>
            <a:ext cx="49213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dirty="0">
                <a:solidFill>
                  <a:schemeClr val="bg1"/>
                </a:solidFill>
              </a:rPr>
              <a:t>Reduce the risk  - TC 23 </a:t>
            </a:r>
          </a:p>
          <a:p>
            <a:pPr algn="ctr"/>
            <a:r>
              <a:rPr lang="en-US" altLang="en-US" b="1" dirty="0">
                <a:solidFill>
                  <a:schemeClr val="bg1"/>
                </a:solidFill>
              </a:rPr>
              <a:t>Crossing Points</a:t>
            </a:r>
            <a:endParaRPr lang="es-ES" altLang="en-US" b="1" dirty="0">
              <a:solidFill>
                <a:schemeClr val="bg1"/>
              </a:solidFill>
            </a:endParaRPr>
          </a:p>
        </p:txBody>
      </p:sp>
    </p:spTree>
  </p:cSld>
  <p:clrMapOvr>
    <a:masterClrMapping/>
  </p:clrMapOvr>
  <p:transition spd="slow" advTm="41706"/>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18">
            <a:extLst>
              <a:ext uri="{FF2B5EF4-FFF2-40B4-BE49-F238E27FC236}">
                <a16:creationId xmlns:a16="http://schemas.microsoft.com/office/drawing/2014/main" id="{D3CBC62B-19CA-9964-E55B-71F8BA535B3E}"/>
              </a:ext>
            </a:extLst>
          </p:cNvPr>
          <p:cNvPicPr>
            <a:picLocks noChangeAspect="1"/>
          </p:cNvPicPr>
          <p:nvPr/>
        </p:nvPicPr>
        <p:blipFill>
          <a:blip r:embed="rId2"/>
          <a:srcRect/>
          <a:stretch>
            <a:fillRect/>
          </a:stretch>
        </p:blipFill>
        <p:spPr bwMode="auto">
          <a:xfrm>
            <a:off x="388938" y="1458913"/>
            <a:ext cx="3078162" cy="2870200"/>
          </a:xfrm>
          <a:prstGeom prst="rect">
            <a:avLst/>
          </a:prstGeom>
          <a:noFill/>
          <a:ln>
            <a:noFill/>
          </a:ln>
          <a:effectLst>
            <a:outerShdw blurRad="292100" dist="139700" dir="2700000" algn="tl" rotWithShape="0">
              <a:srgbClr val="333333">
                <a:alpha val="64999"/>
              </a:srgbClr>
            </a:outerShdw>
          </a:effectLst>
        </p:spPr>
      </p:pic>
      <p:sp>
        <p:nvSpPr>
          <p:cNvPr id="40963" name="Rectangle 8">
            <a:extLst>
              <a:ext uri="{FF2B5EF4-FFF2-40B4-BE49-F238E27FC236}">
                <a16:creationId xmlns:a16="http://schemas.microsoft.com/office/drawing/2014/main" id="{C9F7E58F-D64E-29A4-97B5-111FE9AB7129}"/>
              </a:ext>
            </a:extLst>
          </p:cNvPr>
          <p:cNvSpPr>
            <a:spLocks noChangeArrowheads="1"/>
          </p:cNvSpPr>
          <p:nvPr/>
        </p:nvSpPr>
        <p:spPr bwMode="auto">
          <a:xfrm>
            <a:off x="669292" y="4521924"/>
            <a:ext cx="816768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s-ES" altLang="en-US" dirty="0"/>
              <a:t>Access </a:t>
            </a:r>
            <a:r>
              <a:rPr lang="en-GB" altLang="en-US" dirty="0"/>
              <a:t>Request</a:t>
            </a:r>
            <a:r>
              <a:rPr lang="es-ES" altLang="en-US" dirty="0"/>
              <a:t> Gates  - Request to entry system</a:t>
            </a:r>
          </a:p>
          <a:p>
            <a:br>
              <a:rPr lang="es-ES" altLang="en-US" dirty="0"/>
            </a:br>
            <a:r>
              <a:rPr lang="en-GB" altLang="en-US" dirty="0"/>
              <a:t>Guard</a:t>
            </a:r>
            <a:r>
              <a:rPr lang="es-ES" altLang="en-US" dirty="0"/>
              <a:t> </a:t>
            </a:r>
            <a:r>
              <a:rPr lang="en-GB" altLang="en-US" dirty="0"/>
              <a:t>locking</a:t>
            </a:r>
            <a:r>
              <a:rPr lang="es-ES" altLang="en-US" dirty="0"/>
              <a:t> switches can be used which will lock the access gate closed </a:t>
            </a:r>
            <a:r>
              <a:rPr lang="en-GB" altLang="en-US" dirty="0"/>
              <a:t>until</a:t>
            </a:r>
            <a:r>
              <a:rPr lang="es-ES" altLang="en-US" dirty="0"/>
              <a:t> the transfer car is stationery and in a safe location.</a:t>
            </a:r>
          </a:p>
          <a:p>
            <a:endParaRPr lang="es-ES" altLang="en-US" dirty="0"/>
          </a:p>
          <a:p>
            <a:r>
              <a:rPr lang="es-ES" altLang="en-US" dirty="0"/>
              <a:t>The transfer car will not move until the access gate is closed and locked.</a:t>
            </a:r>
          </a:p>
        </p:txBody>
      </p:sp>
      <p:sp>
        <p:nvSpPr>
          <p:cNvPr id="40964" name="Rectangle 2">
            <a:extLst>
              <a:ext uri="{FF2B5EF4-FFF2-40B4-BE49-F238E27FC236}">
                <a16:creationId xmlns:a16="http://schemas.microsoft.com/office/drawing/2014/main" id="{189DAF34-55D8-5A0E-526A-E791C872ED8F}"/>
              </a:ext>
            </a:extLst>
          </p:cNvPr>
          <p:cNvSpPr txBox="1">
            <a:spLocks noChangeArrowheads="1"/>
          </p:cNvSpPr>
          <p:nvPr/>
        </p:nvSpPr>
        <p:spPr bwMode="auto">
          <a:xfrm>
            <a:off x="1928019" y="532347"/>
            <a:ext cx="5650234" cy="38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n-US" sz="3600" dirty="0">
                <a:solidFill>
                  <a:schemeClr val="bg1"/>
                </a:solidFill>
                <a:latin typeface="Calibri" panose="020F0502020204030204" pitchFamily="34" charset="0"/>
              </a:rPr>
              <a:t> </a:t>
            </a:r>
            <a:r>
              <a:rPr lang="en-GB" altLang="en-US" b="1" dirty="0">
                <a:solidFill>
                  <a:schemeClr val="bg1"/>
                </a:solidFill>
              </a:rPr>
              <a:t>Crossing points – Hierarchy Example 1 </a:t>
            </a:r>
          </a:p>
        </p:txBody>
      </p:sp>
      <p:pic>
        <p:nvPicPr>
          <p:cNvPr id="7" name="Imagen 19">
            <a:extLst>
              <a:ext uri="{FF2B5EF4-FFF2-40B4-BE49-F238E27FC236}">
                <a16:creationId xmlns:a16="http://schemas.microsoft.com/office/drawing/2014/main" id="{FD228B90-468A-F60D-C32F-B537DC47948E}"/>
              </a:ext>
            </a:extLst>
          </p:cNvPr>
          <p:cNvPicPr>
            <a:picLocks noChangeAspect="1"/>
          </p:cNvPicPr>
          <p:nvPr/>
        </p:nvPicPr>
        <p:blipFill>
          <a:blip r:embed="rId3"/>
          <a:stretch>
            <a:fillRect/>
          </a:stretch>
        </p:blipFill>
        <p:spPr>
          <a:xfrm>
            <a:off x="4410075" y="1458913"/>
            <a:ext cx="3325813" cy="2863850"/>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84C1DCAA-6857-DBE1-3787-41912519B3A9}"/>
              </a:ext>
            </a:extLst>
          </p:cNvPr>
          <p:cNvSpPr txBox="1"/>
          <p:nvPr/>
        </p:nvSpPr>
        <p:spPr>
          <a:xfrm>
            <a:off x="2264658" y="381801"/>
            <a:ext cx="4613096" cy="369332"/>
          </a:xfrm>
          <a:prstGeom prst="rect">
            <a:avLst/>
          </a:prstGeom>
          <a:noFill/>
        </p:spPr>
        <p:txBody>
          <a:bodyPr wrap="square">
            <a:spAutoFit/>
          </a:bodyPr>
          <a:lstStyle/>
          <a:p>
            <a:pPr algn="ctr"/>
            <a:r>
              <a:rPr lang="en-US" altLang="en-US" b="1" dirty="0">
                <a:solidFill>
                  <a:schemeClr val="bg1"/>
                </a:solidFill>
              </a:rPr>
              <a:t>Reduce the risk  - TC 24 </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416CE3E6-422B-A238-8451-F6F61D6CB372}"/>
              </a:ext>
            </a:extLst>
          </p:cNvPr>
          <p:cNvSpPr>
            <a:spLocks noGrp="1" noChangeArrowheads="1"/>
          </p:cNvSpPr>
          <p:nvPr>
            <p:ph type="subTitle" idx="4294967295"/>
          </p:nvPr>
        </p:nvSpPr>
        <p:spPr bwMode="auto">
          <a:xfrm>
            <a:off x="1184275" y="1674813"/>
            <a:ext cx="6918325" cy="3749675"/>
          </a:xfrm>
          <a:prstGeom prst="rect">
            <a:avLst/>
          </a:prstGeom>
        </p:spPr>
        <p:txBody>
          <a:bodyPr/>
          <a:lstStyle/>
          <a:p>
            <a:pPr marL="0" indent="0" algn="ctr">
              <a:buFont typeface="Arial" panose="020B0604020202020204" pitchFamily="34" charset="0"/>
              <a:buNone/>
              <a:defRPr/>
            </a:pPr>
            <a:r>
              <a:rPr lang="en-GB" altLang="en-US" b="1" dirty="0"/>
              <a:t>DEFINITION</a:t>
            </a:r>
          </a:p>
          <a:p>
            <a:pPr marL="0" indent="0" algn="ctr">
              <a:buFont typeface="Arial" panose="020B0604020202020204" pitchFamily="34" charset="0"/>
              <a:buNone/>
              <a:defRPr/>
            </a:pPr>
            <a:r>
              <a:rPr lang="en-US" altLang="en-US" sz="1800" dirty="0">
                <a:latin typeface="Arial" panose="020B0604020202020204" pitchFamily="34" charset="0"/>
                <a:cs typeface="Arial" panose="020B0604020202020204" pitchFamily="34" charset="0"/>
              </a:rPr>
              <a:t>Transfer cars are moveable cars with installed manual or power - driven conveyors for the transportation of material units. These material units are transferred from continuous conveyors, are moved laterally and discharged to another continuous conveyor of another machine or conveyor.</a:t>
            </a:r>
          </a:p>
          <a:p>
            <a:pPr marL="0" indent="0" algn="ctr">
              <a:buFont typeface="Arial" panose="020B0604020202020204" pitchFamily="34" charset="0"/>
              <a:buNone/>
              <a:defRPr/>
            </a:pPr>
            <a:endParaRPr lang="en-US" sz="1800" spc="-25" dirty="0">
              <a:latin typeface="Arial" panose="020B0604020202020204" pitchFamily="34" charset="0"/>
              <a:ea typeface="Calibri" panose="020F0502020204030204" pitchFamily="34" charset="0"/>
              <a:cs typeface="Arial" panose="020B0604020202020204" pitchFamily="34" charset="0"/>
            </a:endParaRPr>
          </a:p>
          <a:p>
            <a:pPr marL="0" indent="0" algn="ctr">
              <a:buFont typeface="Arial" panose="020B0604020202020204" pitchFamily="34" charset="0"/>
              <a:buNone/>
              <a:defRPr/>
            </a:pPr>
            <a:r>
              <a:rPr lang="en-US" sz="1800" spc="-25" dirty="0">
                <a:latin typeface="Arial" panose="020B0604020202020204" pitchFamily="34" charset="0"/>
                <a:ea typeface="Calibri" panose="020F0502020204030204" pitchFamily="34" charset="0"/>
                <a:cs typeface="Arial" panose="020B0604020202020204" pitchFamily="34" charset="0"/>
              </a:rPr>
              <a:t>Transfer cars can reach speeds up to 180 m/min with large stopping distances and can be </a:t>
            </a:r>
            <a:r>
              <a:rPr lang="en-GB" sz="1800" dirty="0">
                <a:latin typeface="Arial" panose="020B0604020202020204" pitchFamily="34" charset="0"/>
                <a:ea typeface="Calibri" panose="020F0502020204030204" pitchFamily="34" charset="0"/>
                <a:cs typeface="Arial" panose="020B0604020202020204" pitchFamily="34" charset="0"/>
              </a:rPr>
              <a:t>fully automatic or manually driven by operators.</a:t>
            </a:r>
          </a:p>
          <a:p>
            <a:pPr marL="0" indent="0" algn="ctr">
              <a:buFont typeface="Arial" panose="020B0604020202020204" pitchFamily="34" charset="0"/>
              <a:buNone/>
              <a:defRPr/>
            </a:pPr>
            <a:endParaRPr lang="en-US" altLang="en-US" sz="1600" dirty="0"/>
          </a:p>
          <a:p>
            <a:pPr marL="0" indent="0" algn="ctr">
              <a:buFont typeface="Arial" panose="020B0604020202020204" pitchFamily="34" charset="0"/>
              <a:buNone/>
              <a:defRPr/>
            </a:pPr>
            <a:endParaRPr lang="en-US" altLang="en-US" sz="1600" dirty="0"/>
          </a:p>
        </p:txBody>
      </p:sp>
      <p:sp>
        <p:nvSpPr>
          <p:cNvPr id="8195" name="TextBox 4">
            <a:extLst>
              <a:ext uri="{FF2B5EF4-FFF2-40B4-BE49-F238E27FC236}">
                <a16:creationId xmlns:a16="http://schemas.microsoft.com/office/drawing/2014/main" id="{24CA468A-CF8B-E2E0-7808-4495C6067F50}"/>
              </a:ext>
            </a:extLst>
          </p:cNvPr>
          <p:cNvSpPr txBox="1">
            <a:spLocks noChangeArrowheads="1"/>
          </p:cNvSpPr>
          <p:nvPr/>
        </p:nvSpPr>
        <p:spPr bwMode="auto">
          <a:xfrm>
            <a:off x="2881313" y="576263"/>
            <a:ext cx="4613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b="1" dirty="0">
                <a:solidFill>
                  <a:schemeClr val="bg1"/>
                </a:solidFill>
                <a:latin typeface="Calibri" panose="020F0502020204030204" pitchFamily="34" charset="0"/>
              </a:rPr>
              <a:t>               Transfer Car Definition</a:t>
            </a:r>
            <a:r>
              <a:rPr lang="en-GB" altLang="en-US" b="1" dirty="0">
                <a:solidFill>
                  <a:schemeClr val="bg1"/>
                </a:solidFill>
              </a:rPr>
              <a:t> </a:t>
            </a:r>
            <a:endParaRPr lang="en-GB" altLang="en-US" dirty="0"/>
          </a:p>
        </p:txBody>
      </p:sp>
    </p:spTree>
  </p:cSld>
  <p:clrMapOvr>
    <a:masterClrMapping/>
  </p:clrMapOvr>
  <p:transition spd="slow" advTm="41706"/>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a:extLst>
              <a:ext uri="{FF2B5EF4-FFF2-40B4-BE49-F238E27FC236}">
                <a16:creationId xmlns:a16="http://schemas.microsoft.com/office/drawing/2014/main" id="{8E7DD710-883A-7DE6-C93F-FCDFC032B22A}"/>
              </a:ext>
            </a:extLst>
          </p:cNvPr>
          <p:cNvSpPr>
            <a:spLocks noChangeArrowheads="1"/>
          </p:cNvSpPr>
          <p:nvPr/>
        </p:nvSpPr>
        <p:spPr bwMode="auto">
          <a:xfrm>
            <a:off x="2493036" y="935037"/>
            <a:ext cx="47196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n-US" b="1" dirty="0">
                <a:solidFill>
                  <a:schemeClr val="bg1"/>
                </a:solidFill>
              </a:rPr>
              <a:t>Crossing points – Hierarchy Example 2</a:t>
            </a:r>
            <a:endParaRPr lang="en-GB" altLang="en-US" dirty="0">
              <a:solidFill>
                <a:schemeClr val="bg1"/>
              </a:solidFill>
            </a:endParaRPr>
          </a:p>
        </p:txBody>
      </p:sp>
      <p:pic>
        <p:nvPicPr>
          <p:cNvPr id="8" name="Imagen 20">
            <a:extLst>
              <a:ext uri="{FF2B5EF4-FFF2-40B4-BE49-F238E27FC236}">
                <a16:creationId xmlns:a16="http://schemas.microsoft.com/office/drawing/2014/main" id="{FD34EDF2-1329-4743-BE26-58C079CD29B0}"/>
              </a:ext>
            </a:extLst>
          </p:cNvPr>
          <p:cNvPicPr>
            <a:picLocks noChangeAspect="1"/>
          </p:cNvPicPr>
          <p:nvPr/>
        </p:nvPicPr>
        <p:blipFill>
          <a:blip r:embed="rId2"/>
          <a:stretch>
            <a:fillRect/>
          </a:stretch>
        </p:blipFill>
        <p:spPr>
          <a:xfrm>
            <a:off x="406400" y="1660525"/>
            <a:ext cx="2584450" cy="1987550"/>
          </a:xfrm>
          <a:prstGeom prst="rect">
            <a:avLst/>
          </a:prstGeom>
          <a:ln>
            <a:noFill/>
          </a:ln>
          <a:effectLst>
            <a:outerShdw blurRad="292100" dist="139700" dir="2700000" algn="tl" rotWithShape="0">
              <a:srgbClr val="333333">
                <a:alpha val="65000"/>
              </a:srgbClr>
            </a:outerShdw>
          </a:effectLst>
        </p:spPr>
      </p:pic>
      <p:sp>
        <p:nvSpPr>
          <p:cNvPr id="41988" name="Rectangle 1">
            <a:extLst>
              <a:ext uri="{FF2B5EF4-FFF2-40B4-BE49-F238E27FC236}">
                <a16:creationId xmlns:a16="http://schemas.microsoft.com/office/drawing/2014/main" id="{7DDC1D6B-24DF-F098-FD44-AD22A8C42C75}"/>
              </a:ext>
            </a:extLst>
          </p:cNvPr>
          <p:cNvSpPr>
            <a:spLocks noChangeArrowheads="1"/>
          </p:cNvSpPr>
          <p:nvPr/>
        </p:nvSpPr>
        <p:spPr bwMode="auto">
          <a:xfrm>
            <a:off x="3345656" y="1916112"/>
            <a:ext cx="485298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 altLang="en-US" dirty="0"/>
              <a:t>Barriers with passing request - </a:t>
            </a:r>
            <a:r>
              <a:rPr lang="en-US" altLang="en-US" dirty="0"/>
              <a:t>They open depending on the position of the transfer car and have ability to ‘park’ the car to allow safe crossing.</a:t>
            </a:r>
            <a:endParaRPr lang="es-ES" altLang="en-US" dirty="0"/>
          </a:p>
          <a:p>
            <a:pPr algn="ctr"/>
            <a:endParaRPr lang="es-ES" altLang="en-US" dirty="0"/>
          </a:p>
        </p:txBody>
      </p:sp>
      <p:pic>
        <p:nvPicPr>
          <p:cNvPr id="6" name="Imagen 21">
            <a:extLst>
              <a:ext uri="{FF2B5EF4-FFF2-40B4-BE49-F238E27FC236}">
                <a16:creationId xmlns:a16="http://schemas.microsoft.com/office/drawing/2014/main" id="{A35B6D46-3D1A-3B4A-F62B-3912D1096733}"/>
              </a:ext>
            </a:extLst>
          </p:cNvPr>
          <p:cNvPicPr>
            <a:picLocks noChangeAspect="1"/>
          </p:cNvPicPr>
          <p:nvPr/>
        </p:nvPicPr>
        <p:blipFill>
          <a:blip r:embed="rId3"/>
          <a:stretch>
            <a:fillRect/>
          </a:stretch>
        </p:blipFill>
        <p:spPr>
          <a:xfrm>
            <a:off x="406400" y="3756025"/>
            <a:ext cx="2584450" cy="2303463"/>
          </a:xfrm>
          <a:prstGeom prst="rect">
            <a:avLst/>
          </a:prstGeom>
          <a:ln>
            <a:noFill/>
          </a:ln>
          <a:effectLst>
            <a:outerShdw blurRad="292100" dist="139700" dir="2700000" algn="tl" rotWithShape="0">
              <a:srgbClr val="333333">
                <a:alpha val="65000"/>
              </a:srgbClr>
            </a:outerShdw>
          </a:effectLst>
        </p:spPr>
      </p:pic>
      <p:sp>
        <p:nvSpPr>
          <p:cNvPr id="41990" name="Rectangle 3">
            <a:extLst>
              <a:ext uri="{FF2B5EF4-FFF2-40B4-BE49-F238E27FC236}">
                <a16:creationId xmlns:a16="http://schemas.microsoft.com/office/drawing/2014/main" id="{637F46ED-22A8-3550-6BA7-B511FF864BFE}"/>
              </a:ext>
            </a:extLst>
          </p:cNvPr>
          <p:cNvSpPr>
            <a:spLocks noChangeArrowheads="1"/>
          </p:cNvSpPr>
          <p:nvPr/>
        </p:nvSpPr>
        <p:spPr bwMode="auto">
          <a:xfrm>
            <a:off x="3345656" y="4030662"/>
            <a:ext cx="4572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dirty="0"/>
              <a:t>Depending on the position of the transfer car, the system indicates a status colour. In order to cross, you must request the passage and await a safe signal to progress.</a:t>
            </a:r>
            <a:endParaRPr lang="es-ES" altLang="en-US" dirty="0"/>
          </a:p>
          <a:p>
            <a:pPr algn="ctr"/>
            <a:endParaRPr lang="en-US" altLang="en-US" dirty="0"/>
          </a:p>
        </p:txBody>
      </p:sp>
      <p:sp>
        <p:nvSpPr>
          <p:cNvPr id="3" name="TextBox 2">
            <a:extLst>
              <a:ext uri="{FF2B5EF4-FFF2-40B4-BE49-F238E27FC236}">
                <a16:creationId xmlns:a16="http://schemas.microsoft.com/office/drawing/2014/main" id="{4AA6748C-22C3-1AE5-B4E6-5B9A67CE57DD}"/>
              </a:ext>
            </a:extLst>
          </p:cNvPr>
          <p:cNvSpPr txBox="1"/>
          <p:nvPr/>
        </p:nvSpPr>
        <p:spPr>
          <a:xfrm>
            <a:off x="2493036" y="455971"/>
            <a:ext cx="4613096" cy="369332"/>
          </a:xfrm>
          <a:prstGeom prst="rect">
            <a:avLst/>
          </a:prstGeom>
          <a:noFill/>
        </p:spPr>
        <p:txBody>
          <a:bodyPr wrap="square">
            <a:spAutoFit/>
          </a:bodyPr>
          <a:lstStyle/>
          <a:p>
            <a:pPr algn="ctr"/>
            <a:r>
              <a:rPr lang="en-US" altLang="en-US" b="1" dirty="0">
                <a:solidFill>
                  <a:schemeClr val="bg1"/>
                </a:solidFill>
              </a:rPr>
              <a:t>Reduce the risk  - TC 25 </a:t>
            </a: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2">
            <a:extLst>
              <a:ext uri="{FF2B5EF4-FFF2-40B4-BE49-F238E27FC236}">
                <a16:creationId xmlns:a16="http://schemas.microsoft.com/office/drawing/2014/main" id="{3A7F29A4-1430-65BA-CB20-8BE260E04626}"/>
              </a:ext>
            </a:extLst>
          </p:cNvPr>
          <p:cNvPicPr>
            <a:picLocks noChangeAspect="1"/>
          </p:cNvPicPr>
          <p:nvPr/>
        </p:nvPicPr>
        <p:blipFill>
          <a:blip r:embed="rId2"/>
          <a:stretch>
            <a:fillRect/>
          </a:stretch>
        </p:blipFill>
        <p:spPr>
          <a:xfrm>
            <a:off x="679450" y="1538288"/>
            <a:ext cx="3014663" cy="2578100"/>
          </a:xfrm>
          <a:prstGeom prst="rect">
            <a:avLst/>
          </a:prstGeom>
          <a:ln>
            <a:noFill/>
          </a:ln>
          <a:effectLst>
            <a:outerShdw blurRad="292100" dist="139700" dir="2700000" algn="tl" rotWithShape="0">
              <a:srgbClr val="333333">
                <a:alpha val="65000"/>
              </a:srgbClr>
            </a:outerShdw>
          </a:effectLst>
        </p:spPr>
      </p:pic>
      <p:sp>
        <p:nvSpPr>
          <p:cNvPr id="44035" name="Rectangle 3">
            <a:extLst>
              <a:ext uri="{FF2B5EF4-FFF2-40B4-BE49-F238E27FC236}">
                <a16:creationId xmlns:a16="http://schemas.microsoft.com/office/drawing/2014/main" id="{60FEE251-6C04-75AE-90E3-F72B3C0A74D1}"/>
              </a:ext>
            </a:extLst>
          </p:cNvPr>
          <p:cNvSpPr>
            <a:spLocks noChangeArrowheads="1"/>
          </p:cNvSpPr>
          <p:nvPr/>
        </p:nvSpPr>
        <p:spPr bwMode="auto">
          <a:xfrm>
            <a:off x="4171950" y="4881563"/>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dirty="0"/>
              <a:t>Crossing point status indicators - Light system (traffic light) linked to the transfer car position. Indicates if safe to cross or not.</a:t>
            </a:r>
            <a:endParaRPr lang="es-ES" altLang="en-US" dirty="0"/>
          </a:p>
        </p:txBody>
      </p:sp>
      <p:sp>
        <p:nvSpPr>
          <p:cNvPr id="44036" name="Rectangle 4">
            <a:extLst>
              <a:ext uri="{FF2B5EF4-FFF2-40B4-BE49-F238E27FC236}">
                <a16:creationId xmlns:a16="http://schemas.microsoft.com/office/drawing/2014/main" id="{A2BD72FD-7841-6C15-420C-B9BF872E0B64}"/>
              </a:ext>
            </a:extLst>
          </p:cNvPr>
          <p:cNvSpPr>
            <a:spLocks noChangeArrowheads="1"/>
          </p:cNvSpPr>
          <p:nvPr/>
        </p:nvSpPr>
        <p:spPr bwMode="auto">
          <a:xfrm>
            <a:off x="2380715" y="958056"/>
            <a:ext cx="4895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n-US" b="1" dirty="0">
                <a:solidFill>
                  <a:schemeClr val="bg1"/>
                </a:solidFill>
              </a:rPr>
              <a:t>Crossing points – Hierarchy Example - 3</a:t>
            </a:r>
            <a:endParaRPr lang="en-GB" altLang="en-US" dirty="0">
              <a:solidFill>
                <a:schemeClr val="bg1"/>
              </a:solidFill>
            </a:endParaRPr>
          </a:p>
        </p:txBody>
      </p:sp>
      <p:pic>
        <p:nvPicPr>
          <p:cNvPr id="44037" name="Picture 1">
            <a:extLst>
              <a:ext uri="{FF2B5EF4-FFF2-40B4-BE49-F238E27FC236}">
                <a16:creationId xmlns:a16="http://schemas.microsoft.com/office/drawing/2014/main" id="{C4D97CAC-00B1-EEBB-ABBF-5282BB9F32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413" y="4235450"/>
            <a:ext cx="2344737"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1">
            <a:extLst>
              <a:ext uri="{FF2B5EF4-FFF2-40B4-BE49-F238E27FC236}">
                <a16:creationId xmlns:a16="http://schemas.microsoft.com/office/drawing/2014/main" id="{51A9ECA8-EBA4-830F-9227-65865593454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1538288"/>
            <a:ext cx="393065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825409A-A2FE-5053-FFA0-30FE2403642F}"/>
              </a:ext>
            </a:extLst>
          </p:cNvPr>
          <p:cNvSpPr txBox="1"/>
          <p:nvPr/>
        </p:nvSpPr>
        <p:spPr>
          <a:xfrm>
            <a:off x="2380715" y="469662"/>
            <a:ext cx="4613096" cy="369332"/>
          </a:xfrm>
          <a:prstGeom prst="rect">
            <a:avLst/>
          </a:prstGeom>
          <a:noFill/>
        </p:spPr>
        <p:txBody>
          <a:bodyPr wrap="square">
            <a:spAutoFit/>
          </a:bodyPr>
          <a:lstStyle/>
          <a:p>
            <a:pPr algn="ctr"/>
            <a:r>
              <a:rPr lang="en-US" altLang="en-US" b="1" dirty="0">
                <a:solidFill>
                  <a:schemeClr val="bg1"/>
                </a:solidFill>
              </a:rPr>
              <a:t>Reduce the risk  - TC 26 </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a:extLst>
              <a:ext uri="{FF2B5EF4-FFF2-40B4-BE49-F238E27FC236}">
                <a16:creationId xmlns:a16="http://schemas.microsoft.com/office/drawing/2014/main" id="{C47A14E0-CCCA-4A96-3FE5-51E1BEC94DBA}"/>
              </a:ext>
            </a:extLst>
          </p:cNvPr>
          <p:cNvSpPr>
            <a:spLocks noChangeArrowheads="1"/>
          </p:cNvSpPr>
          <p:nvPr/>
        </p:nvSpPr>
        <p:spPr bwMode="auto">
          <a:xfrm>
            <a:off x="2785224" y="882900"/>
            <a:ext cx="4559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dirty="0">
                <a:solidFill>
                  <a:schemeClr val="bg1"/>
                </a:solidFill>
              </a:rPr>
              <a:t>Crossing points – Hierarchy Example 4</a:t>
            </a:r>
            <a:endParaRPr lang="en-GB" altLang="en-US" b="1" dirty="0">
              <a:solidFill>
                <a:schemeClr val="bg1"/>
              </a:solidFill>
            </a:endParaRPr>
          </a:p>
        </p:txBody>
      </p:sp>
      <p:pic>
        <p:nvPicPr>
          <p:cNvPr id="43011" name="Picture 1">
            <a:extLst>
              <a:ext uri="{FF2B5EF4-FFF2-40B4-BE49-F238E27FC236}">
                <a16:creationId xmlns:a16="http://schemas.microsoft.com/office/drawing/2014/main" id="{5E8781E3-2C59-68E2-CBB1-6ADD101154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6100" y="1871663"/>
            <a:ext cx="3856038"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3">
            <a:extLst>
              <a:ext uri="{FF2B5EF4-FFF2-40B4-BE49-F238E27FC236}">
                <a16:creationId xmlns:a16="http://schemas.microsoft.com/office/drawing/2014/main" id="{E1F57D4D-CB06-B769-892A-B933895F14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08550" y="1871663"/>
            <a:ext cx="3149600"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DF87D11-2294-F305-7445-145879DA883B}"/>
              </a:ext>
            </a:extLst>
          </p:cNvPr>
          <p:cNvSpPr txBox="1"/>
          <p:nvPr/>
        </p:nvSpPr>
        <p:spPr>
          <a:xfrm>
            <a:off x="2602002" y="419888"/>
            <a:ext cx="4613096" cy="369332"/>
          </a:xfrm>
          <a:prstGeom prst="rect">
            <a:avLst/>
          </a:prstGeom>
          <a:noFill/>
        </p:spPr>
        <p:txBody>
          <a:bodyPr wrap="square">
            <a:spAutoFit/>
          </a:bodyPr>
          <a:lstStyle/>
          <a:p>
            <a:pPr algn="ctr"/>
            <a:r>
              <a:rPr lang="en-US" altLang="en-US" b="1" dirty="0">
                <a:solidFill>
                  <a:schemeClr val="bg1"/>
                </a:solidFill>
              </a:rPr>
              <a:t>Reduce the risk  - TC 27</a:t>
            </a:r>
          </a:p>
        </p:txBody>
      </p:sp>
      <p:sp>
        <p:nvSpPr>
          <p:cNvPr id="2" name="TextBox 1">
            <a:extLst>
              <a:ext uri="{FF2B5EF4-FFF2-40B4-BE49-F238E27FC236}">
                <a16:creationId xmlns:a16="http://schemas.microsoft.com/office/drawing/2014/main" id="{9F00427C-CF4C-99F5-72FE-8871B82576EA}"/>
              </a:ext>
            </a:extLst>
          </p:cNvPr>
          <p:cNvSpPr txBox="1"/>
          <p:nvPr/>
        </p:nvSpPr>
        <p:spPr>
          <a:xfrm>
            <a:off x="434699" y="4859676"/>
            <a:ext cx="4078840" cy="1477328"/>
          </a:xfrm>
          <a:prstGeom prst="rect">
            <a:avLst/>
          </a:prstGeom>
          <a:noFill/>
        </p:spPr>
        <p:txBody>
          <a:bodyPr wrap="square" rtlCol="0">
            <a:spAutoFit/>
          </a:bodyPr>
          <a:lstStyle/>
          <a:p>
            <a:r>
              <a:rPr lang="en-GB" dirty="0"/>
              <a:t>Barrier crossing – A push button is required to open the barrier. If the transfer car is in the crossing zone, the barrier is inhibited until it is safe to cross.</a:t>
            </a:r>
          </a:p>
        </p:txBody>
      </p:sp>
      <p:sp>
        <p:nvSpPr>
          <p:cNvPr id="4" name="TextBox 3">
            <a:extLst>
              <a:ext uri="{FF2B5EF4-FFF2-40B4-BE49-F238E27FC236}">
                <a16:creationId xmlns:a16="http://schemas.microsoft.com/office/drawing/2014/main" id="{073BFB56-0493-EE82-76FE-FB79A328693B}"/>
              </a:ext>
            </a:extLst>
          </p:cNvPr>
          <p:cNvSpPr txBox="1"/>
          <p:nvPr/>
        </p:nvSpPr>
        <p:spPr>
          <a:xfrm>
            <a:off x="4748132" y="4859676"/>
            <a:ext cx="4078840" cy="923330"/>
          </a:xfrm>
          <a:prstGeom prst="rect">
            <a:avLst/>
          </a:prstGeom>
          <a:noFill/>
        </p:spPr>
        <p:txBody>
          <a:bodyPr wrap="square" rtlCol="0">
            <a:spAutoFit/>
          </a:bodyPr>
          <a:lstStyle/>
          <a:p>
            <a:r>
              <a:rPr lang="en-GB" dirty="0"/>
              <a:t>Chicane barriers which warns the person they are about to cross a transfer car lane.</a:t>
            </a: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a:extLst>
              <a:ext uri="{FF2B5EF4-FFF2-40B4-BE49-F238E27FC236}">
                <a16:creationId xmlns:a16="http://schemas.microsoft.com/office/drawing/2014/main" id="{3FD5FF2A-3E80-5DFC-D947-91B0A9B679B0}"/>
              </a:ext>
            </a:extLst>
          </p:cNvPr>
          <p:cNvSpPr>
            <a:spLocks noChangeArrowheads="1"/>
          </p:cNvSpPr>
          <p:nvPr/>
        </p:nvSpPr>
        <p:spPr bwMode="auto">
          <a:xfrm>
            <a:off x="3357651" y="2054827"/>
            <a:ext cx="5691188"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pPr>
            <a:r>
              <a:rPr lang="en-GB" altLang="en-US" dirty="0">
                <a:solidFill>
                  <a:srgbClr val="000000"/>
                </a:solidFill>
              </a:rPr>
              <a:t>Reduce as much as possible the number of crossing points of pedestrian ways through transfer car route / path.</a:t>
            </a:r>
          </a:p>
          <a:p>
            <a:pPr>
              <a:buFont typeface="Arial" panose="020B0604020202020204" pitchFamily="34" charset="0"/>
              <a:buChar char="•"/>
            </a:pPr>
            <a:endParaRPr lang="en-GB" altLang="en-US" dirty="0">
              <a:solidFill>
                <a:srgbClr val="000000"/>
              </a:solidFill>
            </a:endParaRPr>
          </a:p>
          <a:p>
            <a:pPr>
              <a:buFont typeface="Arial" panose="020B0604020202020204" pitchFamily="34" charset="0"/>
              <a:buChar char="•"/>
            </a:pPr>
            <a:r>
              <a:rPr lang="en-US" altLang="en-US" dirty="0">
                <a:solidFill>
                  <a:srgbClr val="000000"/>
                </a:solidFill>
              </a:rPr>
              <a:t>The transfer routes can only be crossed at the authorised crossing points by pedestrians.</a:t>
            </a:r>
          </a:p>
          <a:p>
            <a:pPr>
              <a:buFont typeface="Arial" panose="020B0604020202020204" pitchFamily="34" charset="0"/>
              <a:buChar char="•"/>
            </a:pPr>
            <a:endParaRPr lang="en-US" altLang="en-US" dirty="0">
              <a:solidFill>
                <a:srgbClr val="000000"/>
              </a:solidFill>
            </a:endParaRPr>
          </a:p>
          <a:p>
            <a:pPr>
              <a:buFont typeface="Arial" panose="020B0604020202020204" pitchFamily="34" charset="0"/>
              <a:buChar char="•"/>
            </a:pPr>
            <a:r>
              <a:rPr lang="en-US" altLang="en-US" dirty="0">
                <a:solidFill>
                  <a:srgbClr val="000000"/>
                </a:solidFill>
              </a:rPr>
              <a:t>They must be clearly marked and with the necessary protective measures in place</a:t>
            </a:r>
          </a:p>
          <a:p>
            <a:pPr>
              <a:buFont typeface="Arial" panose="020B0604020202020204" pitchFamily="34" charset="0"/>
              <a:buChar char="•"/>
            </a:pPr>
            <a:endParaRPr lang="en-GB" altLang="en-US" dirty="0">
              <a:solidFill>
                <a:srgbClr val="000000"/>
              </a:solidFill>
            </a:endParaRPr>
          </a:p>
          <a:p>
            <a:pPr>
              <a:buFont typeface="Arial" panose="020B0604020202020204" pitchFamily="34" charset="0"/>
              <a:buChar char="•"/>
            </a:pPr>
            <a:r>
              <a:rPr lang="en-GB" altLang="en-US" dirty="0">
                <a:solidFill>
                  <a:srgbClr val="000000"/>
                </a:solidFill>
              </a:rPr>
              <a:t>If there are crush points that can’t be sufficiently protected, safe crossing system mandatory to neutralize the hazard.</a:t>
            </a:r>
          </a:p>
          <a:p>
            <a:pPr>
              <a:buFont typeface="Arial" panose="020B0604020202020204" pitchFamily="34" charset="0"/>
              <a:buChar char="•"/>
            </a:pPr>
            <a:endParaRPr lang="en-GB" altLang="en-US" dirty="0">
              <a:solidFill>
                <a:srgbClr val="000000"/>
              </a:solidFill>
              <a:highlight>
                <a:srgbClr val="FFFF00"/>
              </a:highlight>
            </a:endParaRPr>
          </a:p>
          <a:p>
            <a:pPr marL="0" indent="0"/>
            <a:endParaRPr lang="en-GB" altLang="en-US" dirty="0">
              <a:solidFill>
                <a:srgbClr val="000000"/>
              </a:solidFill>
            </a:endParaRPr>
          </a:p>
        </p:txBody>
      </p:sp>
      <p:sp>
        <p:nvSpPr>
          <p:cNvPr id="45059" name="Rectangle 2">
            <a:extLst>
              <a:ext uri="{FF2B5EF4-FFF2-40B4-BE49-F238E27FC236}">
                <a16:creationId xmlns:a16="http://schemas.microsoft.com/office/drawing/2014/main" id="{125660F8-BE1A-1CEF-86FE-1C93477B0A97}"/>
              </a:ext>
            </a:extLst>
          </p:cNvPr>
          <p:cNvSpPr txBox="1">
            <a:spLocks noChangeArrowheads="1"/>
          </p:cNvSpPr>
          <p:nvPr/>
        </p:nvSpPr>
        <p:spPr bwMode="auto">
          <a:xfrm>
            <a:off x="2054831" y="555856"/>
            <a:ext cx="5548046" cy="66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n-US" sz="3600" dirty="0">
                <a:solidFill>
                  <a:schemeClr val="bg1"/>
                </a:solidFill>
                <a:latin typeface="Calibri" panose="020F0502020204030204" pitchFamily="34" charset="0"/>
              </a:rPr>
              <a:t> </a:t>
            </a:r>
            <a:r>
              <a:rPr lang="en-GB" altLang="en-US" b="1" dirty="0">
                <a:solidFill>
                  <a:schemeClr val="bg1"/>
                </a:solidFill>
              </a:rPr>
              <a:t>Crossing points – Hierarchy Example - 5 </a:t>
            </a:r>
          </a:p>
        </p:txBody>
      </p:sp>
      <p:pic>
        <p:nvPicPr>
          <p:cNvPr id="6" name="Imagen 14">
            <a:extLst>
              <a:ext uri="{FF2B5EF4-FFF2-40B4-BE49-F238E27FC236}">
                <a16:creationId xmlns:a16="http://schemas.microsoft.com/office/drawing/2014/main" id="{4E86A1FC-22BD-F5EC-A737-2483D496CF69}"/>
              </a:ext>
            </a:extLst>
          </p:cNvPr>
          <p:cNvPicPr>
            <a:picLocks noChangeAspect="1"/>
          </p:cNvPicPr>
          <p:nvPr/>
        </p:nvPicPr>
        <p:blipFill>
          <a:blip r:embed="rId2"/>
          <a:stretch>
            <a:fillRect/>
          </a:stretch>
        </p:blipFill>
        <p:spPr>
          <a:xfrm>
            <a:off x="311150" y="1997075"/>
            <a:ext cx="2905125" cy="1706563"/>
          </a:xfrm>
          <a:prstGeom prst="rect">
            <a:avLst/>
          </a:prstGeom>
          <a:ln>
            <a:noFill/>
          </a:ln>
          <a:effectLst>
            <a:outerShdw blurRad="292100" dist="139700" dir="2700000" algn="tl" rotWithShape="0">
              <a:srgbClr val="333333">
                <a:alpha val="65000"/>
              </a:srgbClr>
            </a:outerShdw>
          </a:effectLst>
        </p:spPr>
      </p:pic>
      <p:pic>
        <p:nvPicPr>
          <p:cNvPr id="45061" name="Picture 1">
            <a:extLst>
              <a:ext uri="{FF2B5EF4-FFF2-40B4-BE49-F238E27FC236}">
                <a16:creationId xmlns:a16="http://schemas.microsoft.com/office/drawing/2014/main" id="{3AC20DFA-E1EB-B3DB-6C93-B715D77166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325" y="4059238"/>
            <a:ext cx="2901950"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9A3A042-139C-C5A6-3583-AED8678DE096}"/>
              </a:ext>
            </a:extLst>
          </p:cNvPr>
          <p:cNvSpPr txBox="1"/>
          <p:nvPr/>
        </p:nvSpPr>
        <p:spPr>
          <a:xfrm>
            <a:off x="2522306" y="374153"/>
            <a:ext cx="4613096" cy="369332"/>
          </a:xfrm>
          <a:prstGeom prst="rect">
            <a:avLst/>
          </a:prstGeom>
          <a:noFill/>
        </p:spPr>
        <p:txBody>
          <a:bodyPr wrap="square">
            <a:spAutoFit/>
          </a:bodyPr>
          <a:lstStyle/>
          <a:p>
            <a:pPr algn="ctr"/>
            <a:r>
              <a:rPr lang="en-US" altLang="en-US" b="1" dirty="0">
                <a:solidFill>
                  <a:schemeClr val="bg1"/>
                </a:solidFill>
              </a:rPr>
              <a:t>Reduce the risk  -  TC 28</a:t>
            </a: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
            <a:extLst>
              <a:ext uri="{FF2B5EF4-FFF2-40B4-BE49-F238E27FC236}">
                <a16:creationId xmlns:a16="http://schemas.microsoft.com/office/drawing/2014/main" id="{FC73AFA1-6419-5112-AA1A-B27A889977AE}"/>
              </a:ext>
            </a:extLst>
          </p:cNvPr>
          <p:cNvSpPr>
            <a:spLocks noChangeArrowheads="1"/>
          </p:cNvSpPr>
          <p:nvPr/>
        </p:nvSpPr>
        <p:spPr bwMode="auto">
          <a:xfrm>
            <a:off x="2342634" y="711200"/>
            <a:ext cx="51138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dirty="0">
                <a:solidFill>
                  <a:schemeClr val="bg1"/>
                </a:solidFill>
              </a:rPr>
              <a:t>Identification of the transfer car route</a:t>
            </a:r>
            <a:endParaRPr lang="en-GB" altLang="en-US" b="1" dirty="0">
              <a:solidFill>
                <a:schemeClr val="bg1"/>
              </a:solidFill>
            </a:endParaRPr>
          </a:p>
        </p:txBody>
      </p:sp>
      <p:pic>
        <p:nvPicPr>
          <p:cNvPr id="3" name="Imagen 13">
            <a:extLst>
              <a:ext uri="{FF2B5EF4-FFF2-40B4-BE49-F238E27FC236}">
                <a16:creationId xmlns:a16="http://schemas.microsoft.com/office/drawing/2014/main" id="{B3A8607E-7DA5-E442-92D2-8B710F68E6C1}"/>
              </a:ext>
            </a:extLst>
          </p:cNvPr>
          <p:cNvPicPr>
            <a:picLocks noChangeAspect="1"/>
          </p:cNvPicPr>
          <p:nvPr/>
        </p:nvPicPr>
        <p:blipFill>
          <a:blip r:embed="rId2"/>
          <a:stretch>
            <a:fillRect/>
          </a:stretch>
        </p:blipFill>
        <p:spPr>
          <a:xfrm>
            <a:off x="379413" y="1443038"/>
            <a:ext cx="2982912" cy="2038350"/>
          </a:xfrm>
          <a:prstGeom prst="rect">
            <a:avLst/>
          </a:prstGeom>
          <a:ln>
            <a:noFill/>
          </a:ln>
          <a:effectLst>
            <a:outerShdw blurRad="292100" dist="139700" dir="2700000" algn="tl" rotWithShape="0">
              <a:srgbClr val="333333">
                <a:alpha val="65000"/>
              </a:srgbClr>
            </a:outerShdw>
          </a:effectLst>
        </p:spPr>
      </p:pic>
      <p:sp>
        <p:nvSpPr>
          <p:cNvPr id="63492" name="Rectangle 4">
            <a:extLst>
              <a:ext uri="{FF2B5EF4-FFF2-40B4-BE49-F238E27FC236}">
                <a16:creationId xmlns:a16="http://schemas.microsoft.com/office/drawing/2014/main" id="{0E702290-9447-230D-DF9E-764E15903F4D}"/>
              </a:ext>
            </a:extLst>
          </p:cNvPr>
          <p:cNvSpPr>
            <a:spLocks noChangeArrowheads="1"/>
          </p:cNvSpPr>
          <p:nvPr/>
        </p:nvSpPr>
        <p:spPr bwMode="auto">
          <a:xfrm>
            <a:off x="3978275" y="1611313"/>
            <a:ext cx="367982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dirty="0">
                <a:solidFill>
                  <a:srgbClr val="000000"/>
                </a:solidFill>
              </a:rPr>
              <a:t>The transfer routes should be painted in such a way that both the transfer route and the possible crossing points that exist will be easily identifiable.</a:t>
            </a:r>
            <a:endParaRPr lang="es-ES" altLang="en-US" dirty="0">
              <a:solidFill>
                <a:srgbClr val="000000"/>
              </a:solidFill>
            </a:endParaRPr>
          </a:p>
        </p:txBody>
      </p:sp>
      <p:pic>
        <p:nvPicPr>
          <p:cNvPr id="63493" name="Picture 5">
            <a:extLst>
              <a:ext uri="{FF2B5EF4-FFF2-40B4-BE49-F238E27FC236}">
                <a16:creationId xmlns:a16="http://schemas.microsoft.com/office/drawing/2014/main" id="{953C5275-015B-A369-E6D4-631C9A5987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9413" y="3603625"/>
            <a:ext cx="2982912"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Rectangle 6">
            <a:extLst>
              <a:ext uri="{FF2B5EF4-FFF2-40B4-BE49-F238E27FC236}">
                <a16:creationId xmlns:a16="http://schemas.microsoft.com/office/drawing/2014/main" id="{A7104CD7-974B-8B7A-6566-DD717494C314}"/>
              </a:ext>
            </a:extLst>
          </p:cNvPr>
          <p:cNvSpPr>
            <a:spLocks noChangeArrowheads="1"/>
          </p:cNvSpPr>
          <p:nvPr/>
        </p:nvSpPr>
        <p:spPr bwMode="auto">
          <a:xfrm>
            <a:off x="4179888" y="4368800"/>
            <a:ext cx="32239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dirty="0">
                <a:solidFill>
                  <a:srgbClr val="000000"/>
                </a:solidFill>
              </a:rPr>
              <a:t>Keep Clear -  Red Safe Zone </a:t>
            </a:r>
            <a:endParaRPr lang="en-GB" altLang="en-US" dirty="0"/>
          </a:p>
        </p:txBody>
      </p:sp>
      <p:sp>
        <p:nvSpPr>
          <p:cNvPr id="2" name="TextBox 1">
            <a:extLst>
              <a:ext uri="{FF2B5EF4-FFF2-40B4-BE49-F238E27FC236}">
                <a16:creationId xmlns:a16="http://schemas.microsoft.com/office/drawing/2014/main" id="{C86483AA-9A04-74E2-4FCB-6090F060568E}"/>
              </a:ext>
            </a:extLst>
          </p:cNvPr>
          <p:cNvSpPr txBox="1"/>
          <p:nvPr/>
        </p:nvSpPr>
        <p:spPr>
          <a:xfrm>
            <a:off x="2577493" y="341868"/>
            <a:ext cx="4613096" cy="369332"/>
          </a:xfrm>
          <a:prstGeom prst="rect">
            <a:avLst/>
          </a:prstGeom>
          <a:noFill/>
        </p:spPr>
        <p:txBody>
          <a:bodyPr wrap="square">
            <a:spAutoFit/>
          </a:bodyPr>
          <a:lstStyle/>
          <a:p>
            <a:pPr algn="ctr"/>
            <a:r>
              <a:rPr lang="en-US" altLang="en-US" b="1" dirty="0">
                <a:solidFill>
                  <a:schemeClr val="bg1"/>
                </a:solidFill>
              </a:rPr>
              <a:t>Reduce the risk  - TC 29</a:t>
            </a: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a:extLst>
              <a:ext uri="{FF2B5EF4-FFF2-40B4-BE49-F238E27FC236}">
                <a16:creationId xmlns:a16="http://schemas.microsoft.com/office/drawing/2014/main" id="{6247B876-F86B-4DD4-09DA-BB1C37C1DEC6}"/>
              </a:ext>
            </a:extLst>
          </p:cNvPr>
          <p:cNvSpPr>
            <a:spLocks noChangeArrowheads="1"/>
          </p:cNvSpPr>
          <p:nvPr/>
        </p:nvSpPr>
        <p:spPr bwMode="auto">
          <a:xfrm>
            <a:off x="3128963" y="892176"/>
            <a:ext cx="3044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n-US" b="1" dirty="0">
                <a:solidFill>
                  <a:schemeClr val="bg1"/>
                </a:solidFill>
              </a:rPr>
              <a:t> Floor markings / signage </a:t>
            </a:r>
            <a:endParaRPr lang="en-GB" altLang="en-US" dirty="0">
              <a:solidFill>
                <a:schemeClr val="bg1"/>
              </a:solidFill>
            </a:endParaRPr>
          </a:p>
        </p:txBody>
      </p:sp>
      <p:pic>
        <p:nvPicPr>
          <p:cNvPr id="27651" name="Picture 2">
            <a:extLst>
              <a:ext uri="{FF2B5EF4-FFF2-40B4-BE49-F238E27FC236}">
                <a16:creationId xmlns:a16="http://schemas.microsoft.com/office/drawing/2014/main" id="{52379ECC-E616-77B2-1ACB-037E5F6984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1038" y="3963988"/>
            <a:ext cx="33655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3">
            <a:extLst>
              <a:ext uri="{FF2B5EF4-FFF2-40B4-BE49-F238E27FC236}">
                <a16:creationId xmlns:a16="http://schemas.microsoft.com/office/drawing/2014/main" id="{234ACD33-1FCA-F60E-EED9-E8D1B2B7DA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658938"/>
            <a:ext cx="3151187"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a:extLst>
              <a:ext uri="{FF2B5EF4-FFF2-40B4-BE49-F238E27FC236}">
                <a16:creationId xmlns:a16="http://schemas.microsoft.com/office/drawing/2014/main" id="{C4712B35-7601-732A-8A79-2798E337E07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1038" y="1350963"/>
            <a:ext cx="33655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2509184-A2D8-FED1-A4BA-56772B2DECE9}"/>
              </a:ext>
            </a:extLst>
          </p:cNvPr>
          <p:cNvSpPr txBox="1"/>
          <p:nvPr/>
        </p:nvSpPr>
        <p:spPr>
          <a:xfrm>
            <a:off x="2344827" y="433944"/>
            <a:ext cx="4613096" cy="369332"/>
          </a:xfrm>
          <a:prstGeom prst="rect">
            <a:avLst/>
          </a:prstGeom>
          <a:noFill/>
        </p:spPr>
        <p:txBody>
          <a:bodyPr wrap="square">
            <a:spAutoFit/>
          </a:bodyPr>
          <a:lstStyle/>
          <a:p>
            <a:pPr algn="ctr"/>
            <a:r>
              <a:rPr lang="en-US" altLang="en-US" b="1" dirty="0">
                <a:solidFill>
                  <a:schemeClr val="bg1"/>
                </a:solidFill>
              </a:rPr>
              <a:t>Reduce the risk  - TC 30 </a:t>
            </a: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2E65FB8F-1EE3-10F8-9417-6B5A9B165A9F}"/>
              </a:ext>
            </a:extLst>
          </p:cNvPr>
          <p:cNvSpPr>
            <a:spLocks noChangeArrowheads="1"/>
          </p:cNvSpPr>
          <p:nvPr/>
        </p:nvSpPr>
        <p:spPr bwMode="auto">
          <a:xfrm>
            <a:off x="3420937" y="810981"/>
            <a:ext cx="3597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dirty="0">
                <a:solidFill>
                  <a:schemeClr val="bg1"/>
                </a:solidFill>
              </a:rPr>
              <a:t>Warning Signage </a:t>
            </a:r>
            <a:endParaRPr lang="es-ES" altLang="en-US" b="1" dirty="0">
              <a:solidFill>
                <a:schemeClr val="bg1"/>
              </a:solidFill>
            </a:endParaRPr>
          </a:p>
        </p:txBody>
      </p:sp>
      <p:pic>
        <p:nvPicPr>
          <p:cNvPr id="55299" name="Picture 3">
            <a:extLst>
              <a:ext uri="{FF2B5EF4-FFF2-40B4-BE49-F238E27FC236}">
                <a16:creationId xmlns:a16="http://schemas.microsoft.com/office/drawing/2014/main" id="{583E3E91-0991-E97F-E992-094C112DDB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0688" y="2179638"/>
            <a:ext cx="3975100" cy="29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a:extLst>
              <a:ext uri="{FF2B5EF4-FFF2-40B4-BE49-F238E27FC236}">
                <a16:creationId xmlns:a16="http://schemas.microsoft.com/office/drawing/2014/main" id="{CF714727-6983-24B8-632D-C1DF6845B7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83113" y="2179638"/>
            <a:ext cx="4338637"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E7DB711-F3DE-0D96-7182-8217A018BC39}"/>
              </a:ext>
            </a:extLst>
          </p:cNvPr>
          <p:cNvSpPr txBox="1"/>
          <p:nvPr/>
        </p:nvSpPr>
        <p:spPr>
          <a:xfrm>
            <a:off x="2344827" y="433944"/>
            <a:ext cx="4613096" cy="369332"/>
          </a:xfrm>
          <a:prstGeom prst="rect">
            <a:avLst/>
          </a:prstGeom>
          <a:noFill/>
        </p:spPr>
        <p:txBody>
          <a:bodyPr wrap="square">
            <a:spAutoFit/>
          </a:bodyPr>
          <a:lstStyle/>
          <a:p>
            <a:pPr algn="ctr"/>
            <a:r>
              <a:rPr lang="en-US" altLang="en-US" b="1" dirty="0">
                <a:solidFill>
                  <a:schemeClr val="bg1"/>
                </a:solidFill>
              </a:rPr>
              <a:t>Reduce the risk  - TC 31 </a:t>
            </a: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a:extLst>
              <a:ext uri="{FF2B5EF4-FFF2-40B4-BE49-F238E27FC236}">
                <a16:creationId xmlns:a16="http://schemas.microsoft.com/office/drawing/2014/main" id="{E6D808BE-0CF7-F3FB-73C1-D787E52D3428}"/>
              </a:ext>
            </a:extLst>
          </p:cNvPr>
          <p:cNvSpPr>
            <a:spLocks noChangeArrowheads="1"/>
          </p:cNvSpPr>
          <p:nvPr/>
        </p:nvSpPr>
        <p:spPr bwMode="auto">
          <a:xfrm>
            <a:off x="472611" y="1582862"/>
            <a:ext cx="8198778" cy="308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lnSpc>
                <a:spcPct val="115000"/>
              </a:lnSpc>
              <a:spcAft>
                <a:spcPts val="600"/>
              </a:spcAft>
              <a:buFont typeface="Arial" panose="020B0604020202020204" pitchFamily="34" charset="0"/>
              <a:buChar char="•"/>
            </a:pPr>
            <a:r>
              <a:rPr lang="en-GB" altLang="en-US" dirty="0">
                <a:cs typeface="Calibri" panose="020F0502020204030204" pitchFamily="34" charset="0"/>
              </a:rPr>
              <a:t>Conveyor systems are used extensively in the industry to feed material units on and off transfer cars, and </a:t>
            </a:r>
            <a:r>
              <a:rPr lang="en-US" dirty="0"/>
              <a:t>there is a danger that people can be crushed and shearing risks for persons standing between the conveyor and the transfer car. </a:t>
            </a:r>
          </a:p>
          <a:p>
            <a:pPr>
              <a:lnSpc>
                <a:spcPct val="115000"/>
              </a:lnSpc>
              <a:spcAft>
                <a:spcPts val="600"/>
              </a:spcAft>
            </a:pPr>
            <a:endParaRPr lang="en-US" dirty="0"/>
          </a:p>
          <a:p>
            <a:pPr marL="285750" indent="-285750">
              <a:lnSpc>
                <a:spcPct val="115000"/>
              </a:lnSpc>
              <a:spcAft>
                <a:spcPts val="600"/>
              </a:spcAft>
              <a:buFont typeface="Arial" panose="020B0604020202020204" pitchFamily="34" charset="0"/>
              <a:buChar char="•"/>
            </a:pPr>
            <a:r>
              <a:rPr lang="en-GB" altLang="en-US" dirty="0">
                <a:solidFill>
                  <a:srgbClr val="222222"/>
                </a:solidFill>
                <a:cs typeface="Calibri" panose="020F0502020204030204" pitchFamily="34" charset="0"/>
              </a:rPr>
              <a:t>In order to avoid a foot or body entanglement hazard between transfer car structure and other conveyor structures or the corrugated stacks on the storage area/conveyors, entrapment points must be eliminated, and  minimum distances must be kept</a:t>
            </a:r>
            <a:endParaRPr lang="en-GB" altLang="en-US" dirty="0">
              <a:cs typeface="Calibri" panose="020F0502020204030204" pitchFamily="34" charset="0"/>
            </a:endParaRPr>
          </a:p>
        </p:txBody>
      </p:sp>
      <p:sp>
        <p:nvSpPr>
          <p:cNvPr id="38915" name="Rectangle 4">
            <a:extLst>
              <a:ext uri="{FF2B5EF4-FFF2-40B4-BE49-F238E27FC236}">
                <a16:creationId xmlns:a16="http://schemas.microsoft.com/office/drawing/2014/main" id="{4178AADD-0E8F-199E-7FE9-1D0096B5400D}"/>
              </a:ext>
            </a:extLst>
          </p:cNvPr>
          <p:cNvSpPr>
            <a:spLocks noChangeArrowheads="1"/>
          </p:cNvSpPr>
          <p:nvPr/>
        </p:nvSpPr>
        <p:spPr bwMode="auto">
          <a:xfrm>
            <a:off x="2414427" y="582613"/>
            <a:ext cx="49213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dirty="0">
                <a:solidFill>
                  <a:schemeClr val="bg1"/>
                </a:solidFill>
              </a:rPr>
              <a:t>Prevent contact with hazard  - TC 32  </a:t>
            </a:r>
          </a:p>
          <a:p>
            <a:pPr algn="ctr"/>
            <a:r>
              <a:rPr lang="en-US" altLang="en-US" b="1" dirty="0">
                <a:solidFill>
                  <a:schemeClr val="bg1"/>
                </a:solidFill>
              </a:rPr>
              <a:t>Conveyor Layout</a:t>
            </a:r>
            <a:endParaRPr lang="es-ES" altLang="en-US" b="1" dirty="0">
              <a:solidFill>
                <a:schemeClr val="bg1"/>
              </a:solidFill>
            </a:endParaRPr>
          </a:p>
        </p:txBody>
      </p:sp>
    </p:spTree>
    <p:extLst>
      <p:ext uri="{BB962C8B-B14F-4D97-AF65-F5344CB8AC3E}">
        <p14:creationId xmlns:p14="http://schemas.microsoft.com/office/powerpoint/2010/main" val="3955435807"/>
      </p:ext>
    </p:extLst>
  </p:cSld>
  <p:clrMapOvr>
    <a:masterClrMapping/>
  </p:clrMapOvr>
  <p:transition spd="slow" advTm="41706"/>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a:extLst>
              <a:ext uri="{FF2B5EF4-FFF2-40B4-BE49-F238E27FC236}">
                <a16:creationId xmlns:a16="http://schemas.microsoft.com/office/drawing/2014/main" id="{A640EB01-AB13-1347-2BB9-33AE6F8AB5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8138" y="1644650"/>
            <a:ext cx="3375025" cy="451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53CBA287-35DF-623F-9FF5-24F6794C60D1}"/>
              </a:ext>
            </a:extLst>
          </p:cNvPr>
          <p:cNvSpPr/>
          <p:nvPr/>
        </p:nvSpPr>
        <p:spPr>
          <a:xfrm>
            <a:off x="3842179" y="1644650"/>
            <a:ext cx="5116886" cy="3970318"/>
          </a:xfrm>
          <a:prstGeom prst="rect">
            <a:avLst/>
          </a:prstGeom>
        </p:spPr>
        <p:txBody>
          <a:bodyPr wrap="square">
            <a:spAutoFit/>
          </a:bodyPr>
          <a:lstStyle/>
          <a:p>
            <a:pPr>
              <a:defRPr/>
            </a:pPr>
            <a:endParaRPr lang="en-GB" dirty="0">
              <a:solidFill>
                <a:srgbClr val="000000"/>
              </a:solidFill>
            </a:endParaRPr>
          </a:p>
          <a:p>
            <a:pPr marL="285750" indent="-285750">
              <a:buFont typeface="Arial" panose="020B0604020202020204" pitchFamily="34" charset="0"/>
              <a:buChar char="•"/>
              <a:defRPr/>
            </a:pPr>
            <a:r>
              <a:rPr lang="en-GB" dirty="0"/>
              <a:t>Raise all floor areas to the same level as the conveyor and transfer car by installing working platforms.</a:t>
            </a:r>
          </a:p>
          <a:p>
            <a:pPr>
              <a:defRPr/>
            </a:pPr>
            <a:endParaRPr lang="en-GB" dirty="0"/>
          </a:p>
          <a:p>
            <a:pPr marL="285750" indent="-285750">
              <a:buFont typeface="Arial" panose="020B0604020202020204" pitchFamily="34" charset="0"/>
              <a:buChar char="•"/>
              <a:defRPr/>
            </a:pPr>
            <a:r>
              <a:rPr lang="en-GB" dirty="0"/>
              <a:t>If there are protective structures along the route, prevent access to the route.</a:t>
            </a:r>
          </a:p>
          <a:p>
            <a:pPr>
              <a:defRPr/>
            </a:pPr>
            <a:endParaRPr lang="en-GB" dirty="0"/>
          </a:p>
          <a:p>
            <a:pPr marL="285750" indent="-285750">
              <a:buFont typeface="Arial" panose="020B0604020202020204" pitchFamily="34" charset="0"/>
              <a:buChar char="•"/>
              <a:defRPr/>
            </a:pPr>
            <a:r>
              <a:rPr lang="en-GB" dirty="0"/>
              <a:t>The distance should be &gt;500 mm (distance to escape). </a:t>
            </a:r>
          </a:p>
          <a:p>
            <a:pPr>
              <a:defRPr/>
            </a:pPr>
            <a:endParaRPr lang="en-GB" dirty="0"/>
          </a:p>
          <a:p>
            <a:pPr marL="285750" indent="-285750">
              <a:buFont typeface="Arial" panose="020B0604020202020204" pitchFamily="34" charset="0"/>
              <a:buChar char="•"/>
              <a:defRPr/>
            </a:pPr>
            <a:r>
              <a:rPr lang="en-GB" dirty="0"/>
              <a:t>If there is an opening, the platform should be &gt;1000 mm wide. </a:t>
            </a:r>
          </a:p>
          <a:p>
            <a:pPr marL="285750" indent="-285750">
              <a:buFont typeface="Arial" panose="020B0604020202020204" pitchFamily="34" charset="0"/>
              <a:buChar char="•"/>
              <a:defRPr/>
            </a:pPr>
            <a:endParaRPr lang="en-GB" dirty="0"/>
          </a:p>
        </p:txBody>
      </p:sp>
      <p:sp>
        <p:nvSpPr>
          <p:cNvPr id="54276" name="Rectangle 4">
            <a:extLst>
              <a:ext uri="{FF2B5EF4-FFF2-40B4-BE49-F238E27FC236}">
                <a16:creationId xmlns:a16="http://schemas.microsoft.com/office/drawing/2014/main" id="{639EF1EA-49E7-7450-80FE-ED1CE362B7EC}"/>
              </a:ext>
            </a:extLst>
          </p:cNvPr>
          <p:cNvSpPr>
            <a:spLocks noChangeArrowheads="1"/>
          </p:cNvSpPr>
          <p:nvPr/>
        </p:nvSpPr>
        <p:spPr bwMode="auto">
          <a:xfrm>
            <a:off x="3842179" y="889672"/>
            <a:ext cx="2603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dirty="0">
                <a:solidFill>
                  <a:schemeClr val="bg1"/>
                </a:solidFill>
              </a:rPr>
              <a:t>Raise the floor area</a:t>
            </a:r>
            <a:endParaRPr lang="es-ES" altLang="en-US" b="1" dirty="0">
              <a:solidFill>
                <a:schemeClr val="bg1"/>
              </a:solidFill>
            </a:endParaRPr>
          </a:p>
        </p:txBody>
      </p:sp>
      <p:sp>
        <p:nvSpPr>
          <p:cNvPr id="3" name="TextBox 2">
            <a:extLst>
              <a:ext uri="{FF2B5EF4-FFF2-40B4-BE49-F238E27FC236}">
                <a16:creationId xmlns:a16="http://schemas.microsoft.com/office/drawing/2014/main" id="{887DF15F-41A0-B906-3851-76BC68B979D4}"/>
              </a:ext>
            </a:extLst>
          </p:cNvPr>
          <p:cNvSpPr txBox="1"/>
          <p:nvPr/>
        </p:nvSpPr>
        <p:spPr>
          <a:xfrm>
            <a:off x="2717515" y="509071"/>
            <a:ext cx="4613096" cy="369332"/>
          </a:xfrm>
          <a:prstGeom prst="rect">
            <a:avLst/>
          </a:prstGeom>
          <a:noFill/>
        </p:spPr>
        <p:txBody>
          <a:bodyPr wrap="square">
            <a:spAutoFit/>
          </a:bodyPr>
          <a:lstStyle/>
          <a:p>
            <a:pPr algn="ctr"/>
            <a:r>
              <a:rPr lang="en-US" altLang="en-US" b="1" dirty="0">
                <a:solidFill>
                  <a:schemeClr val="bg1"/>
                </a:solidFill>
              </a:rPr>
              <a:t>Prevent contact with hazard  - TC 33 </a:t>
            </a: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028" descr="C:\DATA\GT Transfers\Feedback plantas\Fotos plantas\IMG_9398_2.jpg">
            <a:extLst>
              <a:ext uri="{FF2B5EF4-FFF2-40B4-BE49-F238E27FC236}">
                <a16:creationId xmlns:a16="http://schemas.microsoft.com/office/drawing/2014/main" id="{B1E4869C-CDD3-03F2-7B87-7A93E7AE5CFA}"/>
              </a:ext>
            </a:extLst>
          </p:cNvPr>
          <p:cNvPicPr/>
          <p:nvPr/>
        </p:nvPicPr>
        <p:blipFill rotWithShape="1">
          <a:blip r:embed="rId2"/>
          <a:srcRect t="5880"/>
          <a:stretch>
            <a:fillRect/>
          </a:stretch>
        </p:blipFill>
        <p:spPr bwMode="auto">
          <a:xfrm>
            <a:off x="284163" y="2114550"/>
            <a:ext cx="3306762" cy="3306763"/>
          </a:xfrm>
          <a:prstGeom prst="rect">
            <a:avLst/>
          </a:prstGeom>
          <a:ln>
            <a:noFill/>
          </a:ln>
          <a:effectLst>
            <a:outerShdw blurRad="292100" dist="139700" dir="2700000" algn="tl" rotWithShape="0">
              <a:srgbClr val="333333">
                <a:alpha val="65000"/>
              </a:srgbClr>
            </a:outerShdw>
          </a:effectLst>
        </p:spPr>
      </p:pic>
      <p:sp>
        <p:nvSpPr>
          <p:cNvPr id="35843" name="Rectangle 4">
            <a:extLst>
              <a:ext uri="{FF2B5EF4-FFF2-40B4-BE49-F238E27FC236}">
                <a16:creationId xmlns:a16="http://schemas.microsoft.com/office/drawing/2014/main" id="{25CB54A7-50D4-BFAF-68ED-A34C23393B56}"/>
              </a:ext>
            </a:extLst>
          </p:cNvPr>
          <p:cNvSpPr>
            <a:spLocks noChangeArrowheads="1"/>
          </p:cNvSpPr>
          <p:nvPr/>
        </p:nvSpPr>
        <p:spPr bwMode="auto">
          <a:xfrm>
            <a:off x="3590925" y="831529"/>
            <a:ext cx="2603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dirty="0">
                <a:solidFill>
                  <a:schemeClr val="bg1"/>
                </a:solidFill>
              </a:rPr>
              <a:t>Conveyor Layout</a:t>
            </a:r>
            <a:endParaRPr lang="es-ES" altLang="en-US" b="1" dirty="0">
              <a:solidFill>
                <a:schemeClr val="bg1"/>
              </a:solidFill>
            </a:endParaRPr>
          </a:p>
        </p:txBody>
      </p:sp>
      <p:sp>
        <p:nvSpPr>
          <p:cNvPr id="35844" name="Rectangle 5">
            <a:extLst>
              <a:ext uri="{FF2B5EF4-FFF2-40B4-BE49-F238E27FC236}">
                <a16:creationId xmlns:a16="http://schemas.microsoft.com/office/drawing/2014/main" id="{398AE6F6-B188-3235-B541-39B544ADF0A9}"/>
              </a:ext>
            </a:extLst>
          </p:cNvPr>
          <p:cNvSpPr>
            <a:spLocks noChangeArrowheads="1"/>
          </p:cNvSpPr>
          <p:nvPr/>
        </p:nvSpPr>
        <p:spPr bwMode="auto">
          <a:xfrm>
            <a:off x="4148138" y="2540000"/>
            <a:ext cx="4572000" cy="2449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15000"/>
              </a:lnSpc>
              <a:spcBef>
                <a:spcPts val="600"/>
              </a:spcBef>
              <a:spcAft>
                <a:spcPts val="600"/>
              </a:spcAft>
            </a:pPr>
            <a:r>
              <a:rPr lang="en-GB" altLang="en-US" b="1" dirty="0">
                <a:solidFill>
                  <a:srgbClr val="000000"/>
                </a:solidFill>
              </a:rPr>
              <a:t>Conveyors spread </a:t>
            </a:r>
            <a:r>
              <a:rPr lang="en-GB" altLang="en-US" dirty="0">
                <a:solidFill>
                  <a:srgbClr val="000000"/>
                </a:solidFill>
              </a:rPr>
              <a:t>- There are free spaces between conveyors, therefore there may be many potential crushing and shearing risks.</a:t>
            </a:r>
          </a:p>
          <a:p>
            <a:pPr>
              <a:lnSpc>
                <a:spcPct val="115000"/>
              </a:lnSpc>
              <a:spcBef>
                <a:spcPts val="600"/>
              </a:spcBef>
              <a:spcAft>
                <a:spcPts val="600"/>
              </a:spcAft>
            </a:pPr>
            <a:r>
              <a:rPr lang="en-GB" altLang="en-US" dirty="0">
                <a:solidFill>
                  <a:srgbClr val="000000"/>
                </a:solidFill>
              </a:rPr>
              <a:t>It is strongly recommended to reduce the number of open spaces between conveyors as much as possible. </a:t>
            </a:r>
            <a:endParaRPr lang="en-GB" altLang="en-US" dirty="0">
              <a:ea typeface="Calibri" panose="020F0502020204030204" pitchFamily="34" charset="0"/>
            </a:endParaRPr>
          </a:p>
        </p:txBody>
      </p:sp>
      <p:sp>
        <p:nvSpPr>
          <p:cNvPr id="3" name="Rectangle 4">
            <a:extLst>
              <a:ext uri="{FF2B5EF4-FFF2-40B4-BE49-F238E27FC236}">
                <a16:creationId xmlns:a16="http://schemas.microsoft.com/office/drawing/2014/main" id="{D75DBD5A-49D6-F98A-4521-3C1D76969F9C}"/>
              </a:ext>
            </a:extLst>
          </p:cNvPr>
          <p:cNvSpPr>
            <a:spLocks noChangeArrowheads="1"/>
          </p:cNvSpPr>
          <p:nvPr/>
        </p:nvSpPr>
        <p:spPr bwMode="auto">
          <a:xfrm>
            <a:off x="2321960" y="370142"/>
            <a:ext cx="49213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dirty="0">
                <a:solidFill>
                  <a:schemeClr val="bg1"/>
                </a:solidFill>
              </a:rPr>
              <a:t>Prevent contact with hazard  - TC 34   </a:t>
            </a:r>
          </a:p>
          <a:p>
            <a:pPr algn="ctr"/>
            <a:endParaRPr lang="es-ES" altLang="en-US" b="1" dirty="0">
              <a:solidFill>
                <a:schemeClr val="bg1"/>
              </a:solidFill>
            </a:endParaRP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B086AE9D-E52A-9B96-35AD-92E851A81823}"/>
              </a:ext>
            </a:extLst>
          </p:cNvPr>
          <p:cNvSpPr>
            <a:spLocks noGrp="1" noChangeArrowheads="1"/>
          </p:cNvSpPr>
          <p:nvPr>
            <p:ph type="subTitle" idx="4294967295"/>
          </p:nvPr>
        </p:nvSpPr>
        <p:spPr bwMode="auto">
          <a:xfrm>
            <a:off x="481013" y="1509713"/>
            <a:ext cx="8485187" cy="4725987"/>
          </a:xfrm>
          <a:prstGeom prst="rect">
            <a:avLst/>
          </a:prstGeom>
        </p:spPr>
        <p:txBody>
          <a:bodyPr/>
          <a:lstStyle/>
          <a:p>
            <a:pPr marL="0" indent="0">
              <a:lnSpc>
                <a:spcPct val="107000"/>
              </a:lnSpc>
              <a:buFont typeface="Arial" panose="020B0604020202020204" pitchFamily="34" charset="0"/>
              <a:buNone/>
              <a:defRPr/>
            </a:pPr>
            <a:r>
              <a:rPr lang="en-GB" sz="1800" b="1" dirty="0">
                <a:latin typeface="Arial" panose="020B0604020202020204" pitchFamily="34" charset="0"/>
                <a:ea typeface="Calibri" panose="020F0502020204030204" pitchFamily="34" charset="0"/>
                <a:cs typeface="Arial" panose="020B0604020202020204" pitchFamily="34" charset="0"/>
              </a:rPr>
              <a:t>Injuries from contact with moving transfer cars</a:t>
            </a:r>
          </a:p>
          <a:p>
            <a:pPr>
              <a:lnSpc>
                <a:spcPct val="107000"/>
              </a:lnSpc>
              <a:defRPr/>
            </a:pPr>
            <a:r>
              <a:rPr lang="en-GB" sz="1800" dirty="0">
                <a:latin typeface="Arial" panose="020B0604020202020204" pitchFamily="34" charset="0"/>
                <a:ea typeface="Calibri" panose="020F0502020204030204" pitchFamily="34" charset="0"/>
                <a:cs typeface="Arial" panose="020B0604020202020204" pitchFamily="34" charset="0"/>
              </a:rPr>
              <a:t>Struck by moving  transfer car </a:t>
            </a:r>
          </a:p>
          <a:p>
            <a:pPr>
              <a:lnSpc>
                <a:spcPct val="107000"/>
              </a:lnSpc>
              <a:defRPr/>
            </a:pPr>
            <a:r>
              <a:rPr lang="en-GB" sz="1800" dirty="0">
                <a:latin typeface="Arial" panose="020B0604020202020204" pitchFamily="34" charset="0"/>
                <a:ea typeface="Calibri" panose="020F0502020204030204" pitchFamily="34" charset="0"/>
                <a:cs typeface="Arial" panose="020B0604020202020204" pitchFamily="34" charset="0"/>
              </a:rPr>
              <a:t>Struck by moving transfer car due to malfunction of control system (unexpected start up, unexpected overrun)</a:t>
            </a:r>
          </a:p>
          <a:p>
            <a:pPr>
              <a:lnSpc>
                <a:spcPct val="107000"/>
              </a:lnSpc>
              <a:defRPr/>
            </a:pPr>
            <a:r>
              <a:rPr lang="en-GB" sz="1800" dirty="0">
                <a:latin typeface="Arial" panose="020B0604020202020204" pitchFamily="34" charset="0"/>
                <a:ea typeface="Calibri" panose="020F0502020204030204" pitchFamily="34" charset="0"/>
                <a:cs typeface="Arial" panose="020B0604020202020204" pitchFamily="34" charset="0"/>
              </a:rPr>
              <a:t>Trapped between transfer car and conveyor lines.</a:t>
            </a:r>
          </a:p>
          <a:p>
            <a:pPr>
              <a:lnSpc>
                <a:spcPct val="107000"/>
              </a:lnSpc>
              <a:defRPr/>
            </a:pPr>
            <a:r>
              <a:rPr lang="en-GB" sz="1800" dirty="0">
                <a:latin typeface="Arial" panose="020B0604020202020204" pitchFamily="34" charset="0"/>
                <a:ea typeface="Calibri" panose="020F0502020204030204" pitchFamily="34" charset="0"/>
                <a:cs typeface="Arial" panose="020B0604020202020204" pitchFamily="34" charset="0"/>
              </a:rPr>
              <a:t>Crushed between transfer car and a fixed structure / object</a:t>
            </a:r>
          </a:p>
          <a:p>
            <a:pPr>
              <a:lnSpc>
                <a:spcPct val="107000"/>
              </a:lnSpc>
              <a:defRPr/>
            </a:pPr>
            <a:r>
              <a:rPr lang="en-GB" sz="1800" dirty="0">
                <a:latin typeface="Arial" panose="020B0604020202020204" pitchFamily="34" charset="0"/>
                <a:ea typeface="Calibri" panose="020F0502020204030204" pitchFamily="34" charset="0"/>
                <a:cs typeface="Arial" panose="020B0604020202020204" pitchFamily="34" charset="0"/>
              </a:rPr>
              <a:t>Trapped / crushed between transfer car and a falling load.</a:t>
            </a:r>
          </a:p>
          <a:p>
            <a:pPr>
              <a:lnSpc>
                <a:spcPct val="107000"/>
              </a:lnSpc>
              <a:defRPr/>
            </a:pPr>
            <a:r>
              <a:rPr lang="en-GB" sz="1800" dirty="0">
                <a:latin typeface="Arial" panose="020B0604020202020204" pitchFamily="34" charset="0"/>
                <a:ea typeface="Calibri" panose="020F0502020204030204" pitchFamily="34" charset="0"/>
                <a:cs typeface="Arial" panose="020B0604020202020204" pitchFamily="34" charset="0"/>
              </a:rPr>
              <a:t>Impact from transfer car and other vehicles e.g. FLT</a:t>
            </a:r>
          </a:p>
          <a:p>
            <a:pPr marL="0" indent="0">
              <a:lnSpc>
                <a:spcPct val="107000"/>
              </a:lnSpc>
              <a:buFont typeface="Arial" panose="020B0604020202020204" pitchFamily="34" charset="0"/>
              <a:buNone/>
              <a:defRPr/>
            </a:pPr>
            <a:r>
              <a:rPr lang="en-GB" sz="1800" b="1" dirty="0">
                <a:latin typeface="Arial" panose="020B0604020202020204" pitchFamily="34" charset="0"/>
                <a:ea typeface="Calibri" panose="020F0502020204030204" pitchFamily="34" charset="0"/>
                <a:cs typeface="Arial" panose="020B0604020202020204" pitchFamily="34" charset="0"/>
              </a:rPr>
              <a:t>Potential hazard areas</a:t>
            </a:r>
          </a:p>
          <a:p>
            <a:pPr>
              <a:lnSpc>
                <a:spcPct val="107000"/>
              </a:lnSpc>
              <a:defRPr/>
            </a:pPr>
            <a:r>
              <a:rPr lang="en-GB" sz="1800" dirty="0">
                <a:latin typeface="Arial" panose="020B0604020202020204" pitchFamily="34" charset="0"/>
                <a:ea typeface="Calibri" panose="020F0502020204030204" pitchFamily="34" charset="0"/>
                <a:cs typeface="Arial" panose="020B0604020202020204" pitchFamily="34" charset="0"/>
              </a:rPr>
              <a:t>Transfer car lanes / cells</a:t>
            </a:r>
          </a:p>
          <a:p>
            <a:pPr>
              <a:lnSpc>
                <a:spcPct val="107000"/>
              </a:lnSpc>
              <a:defRPr/>
            </a:pPr>
            <a:r>
              <a:rPr lang="en-GB" sz="1800" dirty="0">
                <a:latin typeface="Arial" panose="020B0604020202020204" pitchFamily="34" charset="0"/>
                <a:ea typeface="Calibri" panose="020F0502020204030204" pitchFamily="34" charset="0"/>
                <a:cs typeface="Arial" panose="020B0604020202020204" pitchFamily="34" charset="0"/>
              </a:rPr>
              <a:t>Cross over passageways</a:t>
            </a:r>
          </a:p>
          <a:p>
            <a:pPr>
              <a:lnSpc>
                <a:spcPct val="107000"/>
              </a:lnSpc>
              <a:defRPr/>
            </a:pPr>
            <a:r>
              <a:rPr lang="en-GB" sz="1800" dirty="0">
                <a:latin typeface="Arial" panose="020B0604020202020204" pitchFamily="34" charset="0"/>
                <a:ea typeface="Calibri" panose="020F0502020204030204" pitchFamily="34" charset="0"/>
                <a:cs typeface="Arial" panose="020B0604020202020204" pitchFamily="34" charset="0"/>
              </a:rPr>
              <a:t>Transfer car WIP areas</a:t>
            </a:r>
          </a:p>
          <a:p>
            <a:pPr>
              <a:lnSpc>
                <a:spcPct val="107000"/>
              </a:lnSpc>
              <a:defRPr/>
            </a:pPr>
            <a:r>
              <a:rPr lang="en-GB" sz="1800" dirty="0">
                <a:latin typeface="Arial" panose="020B0604020202020204" pitchFamily="34" charset="0"/>
                <a:ea typeface="Calibri" panose="020F0502020204030204" pitchFamily="34" charset="0"/>
                <a:cs typeface="Arial" panose="020B0604020202020204" pitchFamily="34" charset="0"/>
              </a:rPr>
              <a:t>Transfer car maintenance areas</a:t>
            </a:r>
          </a:p>
          <a:p>
            <a:pPr>
              <a:lnSpc>
                <a:spcPct val="107000"/>
              </a:lnSpc>
              <a:defRPr/>
            </a:pPr>
            <a:endParaRPr lang="en-GB" sz="1800" dirty="0">
              <a:ea typeface="Calibri" panose="020F0502020204030204" pitchFamily="34" charset="0"/>
              <a:cs typeface="Times New Roman" panose="02020603050405020304" pitchFamily="18" charset="0"/>
            </a:endParaRPr>
          </a:p>
          <a:p>
            <a:pPr marL="0" indent="0" algn="ctr">
              <a:buFont typeface="Arial" panose="020B0604020202020204" pitchFamily="34" charset="0"/>
              <a:buNone/>
              <a:defRPr/>
            </a:pPr>
            <a:endParaRPr lang="en-US" altLang="en-US" sz="1600" dirty="0"/>
          </a:p>
        </p:txBody>
      </p:sp>
      <p:sp>
        <p:nvSpPr>
          <p:cNvPr id="10243" name="Rectangle 2">
            <a:extLst>
              <a:ext uri="{FF2B5EF4-FFF2-40B4-BE49-F238E27FC236}">
                <a16:creationId xmlns:a16="http://schemas.microsoft.com/office/drawing/2014/main" id="{73E3008A-CE2E-E64C-39DE-CE99AFD6C520}"/>
              </a:ext>
            </a:extLst>
          </p:cNvPr>
          <p:cNvSpPr txBox="1">
            <a:spLocks noChangeArrowheads="1"/>
          </p:cNvSpPr>
          <p:nvPr/>
        </p:nvSpPr>
        <p:spPr bwMode="auto">
          <a:xfrm>
            <a:off x="2147888" y="360363"/>
            <a:ext cx="5151437"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n-US" sz="3600" dirty="0">
                <a:solidFill>
                  <a:schemeClr val="bg1"/>
                </a:solidFill>
                <a:latin typeface="Calibri" panose="020F0502020204030204" pitchFamily="34" charset="0"/>
              </a:rPr>
              <a:t> </a:t>
            </a:r>
            <a:r>
              <a:rPr lang="en-GB" altLang="en-US" sz="2000" b="1" dirty="0">
                <a:solidFill>
                  <a:schemeClr val="bg1"/>
                </a:solidFill>
                <a:latin typeface="Calibri" panose="020F0502020204030204" pitchFamily="34" charset="0"/>
              </a:rPr>
              <a:t>Transfer Car Hazards and Hazard Areas</a:t>
            </a:r>
            <a:r>
              <a:rPr lang="en-GB" altLang="en-US" sz="2000" b="1" dirty="0">
                <a:solidFill>
                  <a:schemeClr val="bg1"/>
                </a:solidFill>
              </a:rPr>
              <a:t> </a:t>
            </a:r>
          </a:p>
        </p:txBody>
      </p:sp>
    </p:spTree>
  </p:cSld>
  <p:clrMapOvr>
    <a:masterClrMapping/>
  </p:clrMapOvr>
  <p:transition spd="slow" advTm="41706"/>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C55EA7-AA2D-A415-DA68-9D15023F943F}"/>
              </a:ext>
            </a:extLst>
          </p:cNvPr>
          <p:cNvPicPr/>
          <p:nvPr/>
        </p:nvPicPr>
        <p:blipFill rotWithShape="1">
          <a:blip r:embed="rId2"/>
          <a:srcRect l="8244" t="12084" r="21386" b="23554"/>
          <a:stretch>
            <a:fillRect/>
          </a:stretch>
        </p:blipFill>
        <p:spPr bwMode="auto">
          <a:xfrm>
            <a:off x="481013" y="1924050"/>
            <a:ext cx="3206750" cy="3756025"/>
          </a:xfrm>
          <a:prstGeom prst="rect">
            <a:avLst/>
          </a:prstGeom>
          <a:ln>
            <a:noFill/>
          </a:ln>
          <a:effectLst>
            <a:outerShdw blurRad="292100" dist="139700" dir="2700000" algn="tl" rotWithShape="0">
              <a:srgbClr val="333333">
                <a:alpha val="65000"/>
              </a:srgbClr>
            </a:outerShdw>
          </a:effectLst>
        </p:spPr>
      </p:pic>
      <p:sp>
        <p:nvSpPr>
          <p:cNvPr id="37891" name="Rectangle 3">
            <a:extLst>
              <a:ext uri="{FF2B5EF4-FFF2-40B4-BE49-F238E27FC236}">
                <a16:creationId xmlns:a16="http://schemas.microsoft.com/office/drawing/2014/main" id="{5EC65199-5062-03C1-7787-32C875790C5A}"/>
              </a:ext>
            </a:extLst>
          </p:cNvPr>
          <p:cNvSpPr>
            <a:spLocks noChangeArrowheads="1"/>
          </p:cNvSpPr>
          <p:nvPr/>
        </p:nvSpPr>
        <p:spPr bwMode="auto">
          <a:xfrm>
            <a:off x="4230598" y="2324734"/>
            <a:ext cx="45720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b="1" dirty="0">
                <a:solidFill>
                  <a:srgbClr val="000000"/>
                </a:solidFill>
              </a:rPr>
              <a:t>Front ended not fully covered</a:t>
            </a:r>
          </a:p>
          <a:p>
            <a:r>
              <a:rPr lang="en-GB" altLang="en-US" dirty="0">
                <a:solidFill>
                  <a:srgbClr val="000000"/>
                </a:solidFill>
              </a:rPr>
              <a:t>Allowing a distance of at least 150 mm from the conveyor edge to enable a trouble-free scanning of the area underneath the conveyor. </a:t>
            </a:r>
            <a:endParaRPr lang="en-GB" altLang="en-US" dirty="0"/>
          </a:p>
        </p:txBody>
      </p:sp>
      <p:sp>
        <p:nvSpPr>
          <p:cNvPr id="37892" name="Rectangle 4">
            <a:extLst>
              <a:ext uri="{FF2B5EF4-FFF2-40B4-BE49-F238E27FC236}">
                <a16:creationId xmlns:a16="http://schemas.microsoft.com/office/drawing/2014/main" id="{56AB9D88-A978-AC4C-BC3A-185417E110F3}"/>
              </a:ext>
            </a:extLst>
          </p:cNvPr>
          <p:cNvSpPr>
            <a:spLocks noChangeArrowheads="1"/>
          </p:cNvSpPr>
          <p:nvPr/>
        </p:nvSpPr>
        <p:spPr bwMode="auto">
          <a:xfrm>
            <a:off x="3687763" y="808037"/>
            <a:ext cx="2603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dirty="0">
                <a:solidFill>
                  <a:schemeClr val="bg1"/>
                </a:solidFill>
              </a:rPr>
              <a:t>Conveyor Layout</a:t>
            </a:r>
            <a:endParaRPr lang="es-ES" altLang="en-US" b="1" dirty="0">
              <a:solidFill>
                <a:schemeClr val="bg1"/>
              </a:solidFill>
            </a:endParaRPr>
          </a:p>
        </p:txBody>
      </p:sp>
      <p:sp>
        <p:nvSpPr>
          <p:cNvPr id="3" name="Rectangle 4">
            <a:extLst>
              <a:ext uri="{FF2B5EF4-FFF2-40B4-BE49-F238E27FC236}">
                <a16:creationId xmlns:a16="http://schemas.microsoft.com/office/drawing/2014/main" id="{BFEB6E60-5347-B2F5-B345-17478A09DE37}"/>
              </a:ext>
            </a:extLst>
          </p:cNvPr>
          <p:cNvSpPr>
            <a:spLocks noChangeArrowheads="1"/>
          </p:cNvSpPr>
          <p:nvPr/>
        </p:nvSpPr>
        <p:spPr bwMode="auto">
          <a:xfrm>
            <a:off x="3348057" y="439737"/>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dirty="0">
                <a:solidFill>
                  <a:schemeClr val="bg1"/>
                </a:solidFill>
              </a:rPr>
              <a:t>Reduce the risk  - TC 35</a:t>
            </a:r>
            <a:endParaRPr lang="es-ES" altLang="en-US" b="1" dirty="0">
              <a:solidFill>
                <a:schemeClr val="bg1"/>
              </a:solidFill>
            </a:endParaRP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a:extLst>
              <a:ext uri="{FF2B5EF4-FFF2-40B4-BE49-F238E27FC236}">
                <a16:creationId xmlns:a16="http://schemas.microsoft.com/office/drawing/2014/main" id="{A1330B0E-644C-EE30-24C4-26603E02E5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0213" y="2493963"/>
            <a:ext cx="3594100"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2">
            <a:extLst>
              <a:ext uri="{FF2B5EF4-FFF2-40B4-BE49-F238E27FC236}">
                <a16:creationId xmlns:a16="http://schemas.microsoft.com/office/drawing/2014/main" id="{C060D138-0259-3970-4838-D46DDA6DC6AE}"/>
              </a:ext>
            </a:extLst>
          </p:cNvPr>
          <p:cNvSpPr>
            <a:spLocks noChangeArrowheads="1"/>
          </p:cNvSpPr>
          <p:nvPr/>
        </p:nvSpPr>
        <p:spPr bwMode="auto">
          <a:xfrm>
            <a:off x="4319588" y="3152775"/>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dirty="0"/>
              <a:t>Continuous side plate at the same height where possible as the conveyor is the most simple solution to eliminate crush points with transfer cars.</a:t>
            </a:r>
          </a:p>
        </p:txBody>
      </p:sp>
      <p:sp>
        <p:nvSpPr>
          <p:cNvPr id="33796" name="Rectangle 4">
            <a:extLst>
              <a:ext uri="{FF2B5EF4-FFF2-40B4-BE49-F238E27FC236}">
                <a16:creationId xmlns:a16="http://schemas.microsoft.com/office/drawing/2014/main" id="{B13F932C-0ECC-1635-BE62-43AB087311AC}"/>
              </a:ext>
            </a:extLst>
          </p:cNvPr>
          <p:cNvSpPr>
            <a:spLocks noChangeArrowheads="1"/>
          </p:cNvSpPr>
          <p:nvPr/>
        </p:nvSpPr>
        <p:spPr bwMode="auto">
          <a:xfrm>
            <a:off x="2409290" y="830121"/>
            <a:ext cx="49463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dirty="0">
                <a:solidFill>
                  <a:schemeClr val="bg1"/>
                </a:solidFill>
              </a:rPr>
              <a:t>Elimination of conveyor entrapment points</a:t>
            </a:r>
            <a:endParaRPr lang="es-ES" altLang="en-US" b="1" dirty="0">
              <a:solidFill>
                <a:schemeClr val="bg1"/>
              </a:solidFill>
            </a:endParaRPr>
          </a:p>
        </p:txBody>
      </p:sp>
      <p:sp>
        <p:nvSpPr>
          <p:cNvPr id="3" name="TextBox 2">
            <a:extLst>
              <a:ext uri="{FF2B5EF4-FFF2-40B4-BE49-F238E27FC236}">
                <a16:creationId xmlns:a16="http://schemas.microsoft.com/office/drawing/2014/main" id="{F8F12AB1-F906-7DFF-A59A-A37FDE54ECE6}"/>
              </a:ext>
            </a:extLst>
          </p:cNvPr>
          <p:cNvSpPr txBox="1"/>
          <p:nvPr/>
        </p:nvSpPr>
        <p:spPr>
          <a:xfrm>
            <a:off x="2409290" y="460789"/>
            <a:ext cx="4613096" cy="369332"/>
          </a:xfrm>
          <a:prstGeom prst="rect">
            <a:avLst/>
          </a:prstGeom>
          <a:noFill/>
        </p:spPr>
        <p:txBody>
          <a:bodyPr wrap="square">
            <a:spAutoFit/>
          </a:bodyPr>
          <a:lstStyle/>
          <a:p>
            <a:pPr algn="ctr"/>
            <a:r>
              <a:rPr lang="en-US" altLang="en-US" b="1" dirty="0">
                <a:solidFill>
                  <a:schemeClr val="bg1"/>
                </a:solidFill>
              </a:rPr>
              <a:t>Prevent contact with hazard  - TC 36   </a:t>
            </a: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026" descr="C:\DATA\GT Transfers\Feedback plantas\Fotos plantas\IMG_9396_2.jpg">
            <a:extLst>
              <a:ext uri="{FF2B5EF4-FFF2-40B4-BE49-F238E27FC236}">
                <a16:creationId xmlns:a16="http://schemas.microsoft.com/office/drawing/2014/main" id="{F85513A6-0B74-1414-9C94-044BAB14A305}"/>
              </a:ext>
            </a:extLst>
          </p:cNvPr>
          <p:cNvPicPr/>
          <p:nvPr/>
        </p:nvPicPr>
        <p:blipFill rotWithShape="1">
          <a:blip r:embed="rId2"/>
          <a:srcRect t="11875"/>
          <a:stretch>
            <a:fillRect/>
          </a:stretch>
        </p:blipFill>
        <p:spPr bwMode="auto">
          <a:xfrm>
            <a:off x="307975" y="2055813"/>
            <a:ext cx="3432175" cy="3103562"/>
          </a:xfrm>
          <a:prstGeom prst="rect">
            <a:avLst/>
          </a:prstGeom>
          <a:ln>
            <a:noFill/>
          </a:ln>
          <a:effectLst>
            <a:outerShdw blurRad="292100" dist="139700" dir="2700000" algn="tl" rotWithShape="0">
              <a:srgbClr val="333333">
                <a:alpha val="65000"/>
              </a:srgbClr>
            </a:outerShdw>
          </a:effectLst>
        </p:spPr>
      </p:pic>
      <p:sp>
        <p:nvSpPr>
          <p:cNvPr id="34819" name="Rectangle 2">
            <a:extLst>
              <a:ext uri="{FF2B5EF4-FFF2-40B4-BE49-F238E27FC236}">
                <a16:creationId xmlns:a16="http://schemas.microsoft.com/office/drawing/2014/main" id="{B4269E83-2596-38F2-1D65-64F83D5D5B3C}"/>
              </a:ext>
            </a:extLst>
          </p:cNvPr>
          <p:cNvSpPr>
            <a:spLocks noChangeArrowheads="1"/>
          </p:cNvSpPr>
          <p:nvPr/>
        </p:nvSpPr>
        <p:spPr bwMode="auto">
          <a:xfrm>
            <a:off x="4040188" y="2687638"/>
            <a:ext cx="4572000"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15000"/>
              </a:lnSpc>
              <a:spcAft>
                <a:spcPts val="1000"/>
              </a:spcAft>
            </a:pPr>
            <a:r>
              <a:rPr lang="en-GB" altLang="en-US" dirty="0">
                <a:solidFill>
                  <a:srgbClr val="000000"/>
                </a:solidFill>
              </a:rPr>
              <a:t>Only the starting and finishing point are open ended, the rest of the conveyors are joined together. </a:t>
            </a:r>
          </a:p>
          <a:p>
            <a:pPr>
              <a:lnSpc>
                <a:spcPct val="115000"/>
              </a:lnSpc>
              <a:spcAft>
                <a:spcPts val="1000"/>
              </a:spcAft>
            </a:pPr>
            <a:r>
              <a:rPr lang="en-GB" altLang="en-US" dirty="0">
                <a:solidFill>
                  <a:srgbClr val="000000"/>
                </a:solidFill>
              </a:rPr>
              <a:t>With this configuration, the crushing and shearing risks are minimised.</a:t>
            </a:r>
            <a:endParaRPr lang="en-GB" altLang="en-US" dirty="0">
              <a:ea typeface="Calibri" panose="020F0502020204030204" pitchFamily="34" charset="0"/>
            </a:endParaRPr>
          </a:p>
        </p:txBody>
      </p:sp>
      <p:sp>
        <p:nvSpPr>
          <p:cNvPr id="4" name="TextBox 3">
            <a:extLst>
              <a:ext uri="{FF2B5EF4-FFF2-40B4-BE49-F238E27FC236}">
                <a16:creationId xmlns:a16="http://schemas.microsoft.com/office/drawing/2014/main" id="{231D73B8-23D1-FDFE-6BAC-2F0823F16CE3}"/>
              </a:ext>
            </a:extLst>
          </p:cNvPr>
          <p:cNvSpPr txBox="1"/>
          <p:nvPr/>
        </p:nvSpPr>
        <p:spPr>
          <a:xfrm>
            <a:off x="2409290" y="482745"/>
            <a:ext cx="4613096" cy="369332"/>
          </a:xfrm>
          <a:prstGeom prst="rect">
            <a:avLst/>
          </a:prstGeom>
          <a:noFill/>
        </p:spPr>
        <p:txBody>
          <a:bodyPr wrap="square">
            <a:spAutoFit/>
          </a:bodyPr>
          <a:lstStyle/>
          <a:p>
            <a:pPr algn="ctr"/>
            <a:r>
              <a:rPr lang="en-US" altLang="en-US" b="1" dirty="0">
                <a:solidFill>
                  <a:schemeClr val="bg1"/>
                </a:solidFill>
              </a:rPr>
              <a:t>Prevent contact with hazard  - TC 37   </a:t>
            </a:r>
          </a:p>
        </p:txBody>
      </p:sp>
      <p:sp>
        <p:nvSpPr>
          <p:cNvPr id="5" name="Rectangle 4">
            <a:extLst>
              <a:ext uri="{FF2B5EF4-FFF2-40B4-BE49-F238E27FC236}">
                <a16:creationId xmlns:a16="http://schemas.microsoft.com/office/drawing/2014/main" id="{F5BDF907-A791-F5D4-E9E1-71AC9777A13C}"/>
              </a:ext>
            </a:extLst>
          </p:cNvPr>
          <p:cNvSpPr>
            <a:spLocks noChangeArrowheads="1"/>
          </p:cNvSpPr>
          <p:nvPr/>
        </p:nvSpPr>
        <p:spPr bwMode="auto">
          <a:xfrm>
            <a:off x="2301411" y="830121"/>
            <a:ext cx="50542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dirty="0">
                <a:solidFill>
                  <a:schemeClr val="bg1"/>
                </a:solidFill>
              </a:rPr>
              <a:t>Elimination of conveyor entrapment points</a:t>
            </a:r>
            <a:endParaRPr lang="es-ES" altLang="en-US" b="1" dirty="0">
              <a:solidFill>
                <a:schemeClr val="bg1"/>
              </a:solidFill>
            </a:endParaRP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1029">
            <a:extLst>
              <a:ext uri="{FF2B5EF4-FFF2-40B4-BE49-F238E27FC236}">
                <a16:creationId xmlns:a16="http://schemas.microsoft.com/office/drawing/2014/main" id="{1CEA50EF-36FF-781D-8C83-B241F528473A}"/>
              </a:ext>
            </a:extLst>
          </p:cNvPr>
          <p:cNvPicPr/>
          <p:nvPr/>
        </p:nvPicPr>
        <p:blipFill>
          <a:blip r:embed="rId2"/>
          <a:stretch>
            <a:fillRect/>
          </a:stretch>
        </p:blipFill>
        <p:spPr bwMode="auto">
          <a:xfrm>
            <a:off x="471488" y="1930400"/>
            <a:ext cx="3495675" cy="3648075"/>
          </a:xfrm>
          <a:prstGeom prst="rect">
            <a:avLst/>
          </a:prstGeom>
          <a:ln>
            <a:noFill/>
          </a:ln>
          <a:effectLst>
            <a:outerShdw blurRad="292100" dist="139700" dir="2700000" algn="tl" rotWithShape="0">
              <a:srgbClr val="333333">
                <a:alpha val="65000"/>
              </a:srgbClr>
            </a:outerShdw>
          </a:effectLst>
        </p:spPr>
      </p:pic>
      <p:sp>
        <p:nvSpPr>
          <p:cNvPr id="36867" name="Rectangle 4">
            <a:extLst>
              <a:ext uri="{FF2B5EF4-FFF2-40B4-BE49-F238E27FC236}">
                <a16:creationId xmlns:a16="http://schemas.microsoft.com/office/drawing/2014/main" id="{90F86D0C-9657-B83D-CAC5-289A5D2510E5}"/>
              </a:ext>
            </a:extLst>
          </p:cNvPr>
          <p:cNvSpPr>
            <a:spLocks noChangeArrowheads="1"/>
          </p:cNvSpPr>
          <p:nvPr/>
        </p:nvSpPr>
        <p:spPr bwMode="auto">
          <a:xfrm>
            <a:off x="4286250" y="1930400"/>
            <a:ext cx="4572000" cy="3507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15000"/>
              </a:lnSpc>
              <a:spcAft>
                <a:spcPts val="1000"/>
              </a:spcAft>
            </a:pPr>
            <a:r>
              <a:rPr lang="en-GB" altLang="en-US" b="1" dirty="0">
                <a:solidFill>
                  <a:srgbClr val="000000"/>
                </a:solidFill>
              </a:rPr>
              <a:t>Front ended covering of the roller conveyor</a:t>
            </a:r>
          </a:p>
          <a:p>
            <a:pPr>
              <a:lnSpc>
                <a:spcPct val="115000"/>
              </a:lnSpc>
              <a:spcAft>
                <a:spcPts val="1000"/>
              </a:spcAft>
            </a:pPr>
            <a:r>
              <a:rPr lang="en-GB" altLang="en-US" dirty="0">
                <a:solidFill>
                  <a:srgbClr val="000000"/>
                </a:solidFill>
              </a:rPr>
              <a:t>Where there is a combination of conveyors in the same transfer car route, it may not be possible to allow a distance beneath them of 150 mm. </a:t>
            </a:r>
          </a:p>
          <a:p>
            <a:pPr>
              <a:lnSpc>
                <a:spcPct val="115000"/>
              </a:lnSpc>
              <a:spcAft>
                <a:spcPts val="1000"/>
              </a:spcAft>
            </a:pPr>
            <a:r>
              <a:rPr lang="es-ES" altLang="en-US" dirty="0">
                <a:solidFill>
                  <a:srgbClr val="000000"/>
                </a:solidFill>
              </a:rPr>
              <a:t>Conveyors are completely covered to avoid trapping points. The gap between the </a:t>
            </a:r>
            <a:r>
              <a:rPr lang="en-GB" altLang="en-US" dirty="0">
                <a:solidFill>
                  <a:srgbClr val="000000"/>
                </a:solidFill>
              </a:rPr>
              <a:t>fixed</a:t>
            </a:r>
            <a:r>
              <a:rPr lang="es-ES" altLang="en-US" dirty="0">
                <a:solidFill>
                  <a:srgbClr val="000000"/>
                </a:solidFill>
              </a:rPr>
              <a:t> plate and the conveyor should not be greater than 5mm. </a:t>
            </a:r>
            <a:endParaRPr lang="en-GB" altLang="en-US" dirty="0">
              <a:highlight>
                <a:srgbClr val="FFFF00"/>
              </a:highlight>
              <a:ea typeface="Calibri" panose="020F0502020204030204" pitchFamily="34" charset="0"/>
            </a:endParaRPr>
          </a:p>
        </p:txBody>
      </p:sp>
      <p:sp>
        <p:nvSpPr>
          <p:cNvPr id="2" name="TextBox 1">
            <a:extLst>
              <a:ext uri="{FF2B5EF4-FFF2-40B4-BE49-F238E27FC236}">
                <a16:creationId xmlns:a16="http://schemas.microsoft.com/office/drawing/2014/main" id="{07D8A7FF-3559-3145-C3E8-143952F4ED23}"/>
              </a:ext>
            </a:extLst>
          </p:cNvPr>
          <p:cNvSpPr txBox="1"/>
          <p:nvPr/>
        </p:nvSpPr>
        <p:spPr>
          <a:xfrm>
            <a:off x="2409290" y="460789"/>
            <a:ext cx="4613096" cy="369332"/>
          </a:xfrm>
          <a:prstGeom prst="rect">
            <a:avLst/>
          </a:prstGeom>
          <a:noFill/>
        </p:spPr>
        <p:txBody>
          <a:bodyPr wrap="square">
            <a:spAutoFit/>
          </a:bodyPr>
          <a:lstStyle/>
          <a:p>
            <a:pPr algn="ctr"/>
            <a:r>
              <a:rPr lang="en-US" altLang="en-US" b="1" dirty="0">
                <a:solidFill>
                  <a:schemeClr val="bg1"/>
                </a:solidFill>
              </a:rPr>
              <a:t>Prevent contact with hazard  - TC 38   </a:t>
            </a:r>
          </a:p>
        </p:txBody>
      </p:sp>
      <p:sp>
        <p:nvSpPr>
          <p:cNvPr id="4" name="Rectangle 4">
            <a:extLst>
              <a:ext uri="{FF2B5EF4-FFF2-40B4-BE49-F238E27FC236}">
                <a16:creationId xmlns:a16="http://schemas.microsoft.com/office/drawing/2014/main" id="{997E46BA-10C5-C598-A18E-559FA22E4375}"/>
              </a:ext>
            </a:extLst>
          </p:cNvPr>
          <p:cNvSpPr>
            <a:spLocks noChangeArrowheads="1"/>
          </p:cNvSpPr>
          <p:nvPr/>
        </p:nvSpPr>
        <p:spPr bwMode="auto">
          <a:xfrm>
            <a:off x="2409290" y="830121"/>
            <a:ext cx="49463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dirty="0">
                <a:solidFill>
                  <a:schemeClr val="bg1"/>
                </a:solidFill>
              </a:rPr>
              <a:t>Elimination of conveyor entrapment points</a:t>
            </a:r>
            <a:endParaRPr lang="es-ES" altLang="en-US" b="1" dirty="0">
              <a:solidFill>
                <a:schemeClr val="bg1"/>
              </a:solidFill>
            </a:endParaRP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14">
            <a:extLst>
              <a:ext uri="{FF2B5EF4-FFF2-40B4-BE49-F238E27FC236}">
                <a16:creationId xmlns:a16="http://schemas.microsoft.com/office/drawing/2014/main" id="{59DBE9CF-6B77-DF0A-D0AF-47D62112F4C5}"/>
              </a:ext>
            </a:extLst>
          </p:cNvPr>
          <p:cNvPicPr>
            <a:picLocks/>
          </p:cNvPicPr>
          <p:nvPr/>
        </p:nvPicPr>
        <p:blipFill rotWithShape="1">
          <a:blip r:embed="rId2"/>
          <a:srcRect l="10951" t="16367" r="4030" b="6216"/>
          <a:stretch/>
        </p:blipFill>
        <p:spPr bwMode="auto">
          <a:xfrm>
            <a:off x="257175" y="1400969"/>
            <a:ext cx="3000375" cy="1952625"/>
          </a:xfrm>
          <a:prstGeom prst="rect">
            <a:avLst/>
          </a:prstGeom>
          <a:ln>
            <a:noFill/>
          </a:ln>
          <a:effectLst>
            <a:outerShdw blurRad="292100" dist="139700" dir="2700000" algn="tl" rotWithShape="0">
              <a:srgbClr val="333333">
                <a:alpha val="65000"/>
              </a:srgbClr>
            </a:outerShdw>
          </a:effectLst>
        </p:spPr>
      </p:pic>
      <p:sp>
        <p:nvSpPr>
          <p:cNvPr id="32771" name="Rectangle 4">
            <a:extLst>
              <a:ext uri="{FF2B5EF4-FFF2-40B4-BE49-F238E27FC236}">
                <a16:creationId xmlns:a16="http://schemas.microsoft.com/office/drawing/2014/main" id="{E738DEC8-C088-A049-5905-C5258DFC8EBA}"/>
              </a:ext>
            </a:extLst>
          </p:cNvPr>
          <p:cNvSpPr>
            <a:spLocks noChangeArrowheads="1"/>
          </p:cNvSpPr>
          <p:nvPr/>
        </p:nvSpPr>
        <p:spPr bwMode="auto">
          <a:xfrm>
            <a:off x="3043881" y="831087"/>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dirty="0">
                <a:solidFill>
                  <a:schemeClr val="bg1"/>
                </a:solidFill>
              </a:rPr>
              <a:t>Minimising conveyor shearing points</a:t>
            </a:r>
            <a:endParaRPr lang="es-ES" altLang="en-US" b="1" dirty="0">
              <a:solidFill>
                <a:schemeClr val="bg1"/>
              </a:solidFill>
            </a:endParaRPr>
          </a:p>
        </p:txBody>
      </p:sp>
      <p:pic>
        <p:nvPicPr>
          <p:cNvPr id="6" name="Imagen 15">
            <a:extLst>
              <a:ext uri="{FF2B5EF4-FFF2-40B4-BE49-F238E27FC236}">
                <a16:creationId xmlns:a16="http://schemas.microsoft.com/office/drawing/2014/main" id="{63E23F4E-A810-D9B5-577E-063370CE2DFE}"/>
              </a:ext>
            </a:extLst>
          </p:cNvPr>
          <p:cNvPicPr>
            <a:picLocks/>
          </p:cNvPicPr>
          <p:nvPr/>
        </p:nvPicPr>
        <p:blipFill>
          <a:blip r:embed="rId3"/>
          <a:srcRect/>
          <a:stretch>
            <a:fillRect/>
          </a:stretch>
        </p:blipFill>
        <p:spPr bwMode="auto">
          <a:xfrm>
            <a:off x="3567701" y="3491674"/>
            <a:ext cx="2394948" cy="1804989"/>
          </a:xfrm>
          <a:prstGeom prst="rect">
            <a:avLst/>
          </a:prstGeom>
          <a:ln>
            <a:noFill/>
          </a:ln>
          <a:effectLst>
            <a:outerShdw blurRad="292100" dist="139700" dir="2700000" algn="tl" rotWithShape="0">
              <a:srgbClr val="333333">
                <a:alpha val="65000"/>
              </a:srgbClr>
            </a:outerShdw>
          </a:effectLst>
        </p:spPr>
      </p:pic>
      <p:pic>
        <p:nvPicPr>
          <p:cNvPr id="8" name="Imagen 16">
            <a:extLst>
              <a:ext uri="{FF2B5EF4-FFF2-40B4-BE49-F238E27FC236}">
                <a16:creationId xmlns:a16="http://schemas.microsoft.com/office/drawing/2014/main" id="{65D9D84E-A62F-2583-B9EE-9AB688AB0622}"/>
              </a:ext>
            </a:extLst>
          </p:cNvPr>
          <p:cNvPicPr>
            <a:picLocks noChangeAspect="1"/>
          </p:cNvPicPr>
          <p:nvPr/>
        </p:nvPicPr>
        <p:blipFill>
          <a:blip r:embed="rId4"/>
          <a:stretch>
            <a:fillRect/>
          </a:stretch>
        </p:blipFill>
        <p:spPr>
          <a:xfrm>
            <a:off x="6278116" y="2003384"/>
            <a:ext cx="2498725" cy="1962150"/>
          </a:xfrm>
          <a:prstGeom prst="rect">
            <a:avLst/>
          </a:prstGeom>
          <a:ln>
            <a:noFill/>
          </a:ln>
          <a:effectLst>
            <a:outerShdw blurRad="292100" dist="139700" dir="2700000" algn="tl" rotWithShape="0">
              <a:srgbClr val="333333">
                <a:alpha val="65000"/>
              </a:srgbClr>
            </a:outerShdw>
          </a:effectLst>
        </p:spPr>
      </p:pic>
      <p:sp>
        <p:nvSpPr>
          <p:cNvPr id="32774" name="Rectangle 10">
            <a:extLst>
              <a:ext uri="{FF2B5EF4-FFF2-40B4-BE49-F238E27FC236}">
                <a16:creationId xmlns:a16="http://schemas.microsoft.com/office/drawing/2014/main" id="{30E5A5E5-F3A7-F924-63CD-3DDD84581D37}"/>
              </a:ext>
            </a:extLst>
          </p:cNvPr>
          <p:cNvSpPr>
            <a:spLocks noChangeArrowheads="1"/>
          </p:cNvSpPr>
          <p:nvPr/>
        </p:nvSpPr>
        <p:spPr bwMode="auto">
          <a:xfrm>
            <a:off x="86741" y="5498245"/>
            <a:ext cx="897506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dirty="0">
                <a:cs typeface="Times New Roman" panose="02020603050405020304" pitchFamily="18" charset="0"/>
              </a:rPr>
              <a:t>Ensure foam pads or metal plates are fitted on both sides of every conveyor leading to the transfer car route.</a:t>
            </a:r>
            <a:r>
              <a:rPr lang="en-US" altLang="en-US" dirty="0"/>
              <a:t> These are designed to push any objects away from the car and to minimise entrapment risk.</a:t>
            </a:r>
            <a:endParaRPr lang="es-ES" altLang="en-US" dirty="0"/>
          </a:p>
        </p:txBody>
      </p:sp>
      <p:pic>
        <p:nvPicPr>
          <p:cNvPr id="32775" name="Imagen 2058">
            <a:extLst>
              <a:ext uri="{FF2B5EF4-FFF2-40B4-BE49-F238E27FC236}">
                <a16:creationId xmlns:a16="http://schemas.microsoft.com/office/drawing/2014/main" id="{CA3D1877-40E3-8E50-745E-829BF25204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264" t="5022" r="6808" b="3653"/>
          <a:stretch>
            <a:fillRect/>
          </a:stretch>
        </p:blipFill>
        <p:spPr bwMode="auto">
          <a:xfrm>
            <a:off x="251860" y="3555176"/>
            <a:ext cx="3000375" cy="17414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Imagen 7">
            <a:extLst>
              <a:ext uri="{FF2B5EF4-FFF2-40B4-BE49-F238E27FC236}">
                <a16:creationId xmlns:a16="http://schemas.microsoft.com/office/drawing/2014/main" id="{AA4E5E28-95C6-37B4-0754-2EC43890708F}"/>
              </a:ext>
            </a:extLst>
          </p:cNvPr>
          <p:cNvPicPr/>
          <p:nvPr/>
        </p:nvPicPr>
        <p:blipFill>
          <a:blip r:embed="rId6"/>
          <a:stretch>
            <a:fillRect/>
          </a:stretch>
        </p:blipFill>
        <p:spPr bwMode="auto">
          <a:xfrm>
            <a:off x="3470275" y="1406524"/>
            <a:ext cx="2492375" cy="1878013"/>
          </a:xfrm>
          <a:prstGeom prst="rect">
            <a:avLst/>
          </a:prstGeom>
          <a:noFill/>
          <a:ln w="38100">
            <a:solidFill>
              <a:schemeClr val="tx1">
                <a:lumMod val="50000"/>
                <a:lumOff val="50000"/>
              </a:schemeClr>
            </a:solidFill>
          </a:ln>
        </p:spPr>
      </p:pic>
      <p:sp>
        <p:nvSpPr>
          <p:cNvPr id="2" name="Rectangle 4">
            <a:extLst>
              <a:ext uri="{FF2B5EF4-FFF2-40B4-BE49-F238E27FC236}">
                <a16:creationId xmlns:a16="http://schemas.microsoft.com/office/drawing/2014/main" id="{FAB9347B-97F4-2D9C-7B08-02CC99AB249D}"/>
              </a:ext>
            </a:extLst>
          </p:cNvPr>
          <p:cNvSpPr>
            <a:spLocks noChangeArrowheads="1"/>
          </p:cNvSpPr>
          <p:nvPr/>
        </p:nvSpPr>
        <p:spPr bwMode="auto">
          <a:xfrm>
            <a:off x="2111339" y="401419"/>
            <a:ext cx="49213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dirty="0">
                <a:solidFill>
                  <a:schemeClr val="bg1"/>
                </a:solidFill>
              </a:rPr>
              <a:t>Reduce the risk  - TC 39</a:t>
            </a: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
            <a:extLst>
              <a:ext uri="{FF2B5EF4-FFF2-40B4-BE49-F238E27FC236}">
                <a16:creationId xmlns:a16="http://schemas.microsoft.com/office/drawing/2014/main" id="{63694D51-678A-D200-890E-35ECD705A02E}"/>
              </a:ext>
            </a:extLst>
          </p:cNvPr>
          <p:cNvSpPr>
            <a:spLocks noChangeArrowheads="1"/>
          </p:cNvSpPr>
          <p:nvPr/>
        </p:nvSpPr>
        <p:spPr bwMode="auto">
          <a:xfrm>
            <a:off x="4217988" y="2216150"/>
            <a:ext cx="4572000" cy="308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15000"/>
              </a:lnSpc>
              <a:spcAft>
                <a:spcPts val="1200"/>
              </a:spcAft>
            </a:pPr>
            <a:r>
              <a:rPr lang="en-GB" altLang="en-US" dirty="0"/>
              <a:t>In order to avoid an entanglement hazard between foot and transfer car, the transfer car has to be covered laterally in a manner that the distance to the floor does not exceed 25 mm. If this is not possible a distance of at least 120 mm has to be kept.</a:t>
            </a:r>
          </a:p>
          <a:p>
            <a:pPr>
              <a:lnSpc>
                <a:spcPct val="115000"/>
              </a:lnSpc>
              <a:spcAft>
                <a:spcPts val="1200"/>
              </a:spcAft>
            </a:pPr>
            <a:r>
              <a:rPr lang="en-GB" altLang="en-US" dirty="0"/>
              <a:t>Please refer to BS EN 349 </a:t>
            </a:r>
            <a:r>
              <a:rPr lang="en-GB" i="0" dirty="0">
                <a:effectLst/>
                <a:latin typeface="arial" panose="020B0604020202020204" pitchFamily="34" charset="0"/>
              </a:rPr>
              <a:t>ISO 13854:2017  </a:t>
            </a:r>
            <a:r>
              <a:rPr lang="en-GB" altLang="en-US" dirty="0"/>
              <a:t>(Minimum gaps to avoid crushing to parts of the human bodies).</a:t>
            </a:r>
            <a:endParaRPr lang="en-GB" altLang="en-US" dirty="0">
              <a:ea typeface="Calibri" panose="020F0502020204030204" pitchFamily="34" charset="0"/>
            </a:endParaRPr>
          </a:p>
        </p:txBody>
      </p:sp>
      <p:sp>
        <p:nvSpPr>
          <p:cNvPr id="48131" name="Rectangle 4">
            <a:extLst>
              <a:ext uri="{FF2B5EF4-FFF2-40B4-BE49-F238E27FC236}">
                <a16:creationId xmlns:a16="http://schemas.microsoft.com/office/drawing/2014/main" id="{92933EE1-2E71-DAA7-6B47-295B92A53070}"/>
              </a:ext>
            </a:extLst>
          </p:cNvPr>
          <p:cNvSpPr>
            <a:spLocks noChangeArrowheads="1"/>
          </p:cNvSpPr>
          <p:nvPr/>
        </p:nvSpPr>
        <p:spPr bwMode="auto">
          <a:xfrm>
            <a:off x="2178121" y="508327"/>
            <a:ext cx="47980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b="1" dirty="0">
              <a:solidFill>
                <a:schemeClr val="bg1"/>
              </a:solidFill>
            </a:endParaRPr>
          </a:p>
          <a:p>
            <a:r>
              <a:rPr lang="en-US" altLang="en-US" b="1" dirty="0">
                <a:solidFill>
                  <a:schemeClr val="bg1"/>
                </a:solidFill>
              </a:rPr>
              <a:t>      Safe distances and minimum gaps</a:t>
            </a:r>
            <a:endParaRPr lang="es-ES" altLang="en-US" b="1" dirty="0">
              <a:solidFill>
                <a:schemeClr val="bg1"/>
              </a:solidFill>
            </a:endParaRPr>
          </a:p>
        </p:txBody>
      </p:sp>
      <p:pic>
        <p:nvPicPr>
          <p:cNvPr id="48132" name="Picture 4">
            <a:extLst>
              <a:ext uri="{FF2B5EF4-FFF2-40B4-BE49-F238E27FC236}">
                <a16:creationId xmlns:a16="http://schemas.microsoft.com/office/drawing/2014/main" id="{BB34E883-D584-87BA-6F6C-BA9C55A45C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350" y="2424113"/>
            <a:ext cx="3830638"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2C76A46-1783-45F4-E299-7711809321E9}"/>
              </a:ext>
            </a:extLst>
          </p:cNvPr>
          <p:cNvSpPr txBox="1"/>
          <p:nvPr/>
        </p:nvSpPr>
        <p:spPr>
          <a:xfrm>
            <a:off x="2440113" y="462160"/>
            <a:ext cx="4613096" cy="369332"/>
          </a:xfrm>
          <a:prstGeom prst="rect">
            <a:avLst/>
          </a:prstGeom>
          <a:noFill/>
        </p:spPr>
        <p:txBody>
          <a:bodyPr wrap="square">
            <a:spAutoFit/>
          </a:bodyPr>
          <a:lstStyle/>
          <a:p>
            <a:pPr algn="ctr"/>
            <a:r>
              <a:rPr lang="en-US" altLang="en-US" b="1" dirty="0">
                <a:solidFill>
                  <a:schemeClr val="bg1"/>
                </a:solidFill>
              </a:rPr>
              <a:t>Reduce the risk  - TC 34 </a:t>
            </a:r>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a:extLst>
              <a:ext uri="{FF2B5EF4-FFF2-40B4-BE49-F238E27FC236}">
                <a16:creationId xmlns:a16="http://schemas.microsoft.com/office/drawing/2014/main" id="{E3B1EF2E-E4FF-8CC6-967E-4BD24034F9EA}"/>
              </a:ext>
            </a:extLst>
          </p:cNvPr>
          <p:cNvSpPr>
            <a:spLocks noChangeArrowheads="1"/>
          </p:cNvSpPr>
          <p:nvPr/>
        </p:nvSpPr>
        <p:spPr bwMode="auto">
          <a:xfrm>
            <a:off x="3997325" y="2757488"/>
            <a:ext cx="4572000" cy="31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15000"/>
              </a:lnSpc>
              <a:spcBef>
                <a:spcPts val="1200"/>
              </a:spcBef>
              <a:spcAft>
                <a:spcPts val="600"/>
              </a:spcAft>
            </a:pPr>
            <a:r>
              <a:rPr lang="en-GB" altLang="en-US" dirty="0">
                <a:solidFill>
                  <a:srgbClr val="222222"/>
                </a:solidFill>
              </a:rPr>
              <a:t>The maximum distance between transfer car and lateral front covers of the conveyors has to be no greater than 25 mm. A space as small as possible should be aimed for in order to avoid a crushing of body parts in this area. Please refer to</a:t>
            </a:r>
            <a:r>
              <a:rPr lang="en-GB" altLang="en-US" dirty="0">
                <a:solidFill>
                  <a:srgbClr val="FF0000"/>
                </a:solidFill>
              </a:rPr>
              <a:t> </a:t>
            </a:r>
            <a:r>
              <a:rPr lang="en-GB" i="0" dirty="0">
                <a:effectLst/>
              </a:rPr>
              <a:t>ISO 13854:2017</a:t>
            </a:r>
            <a:r>
              <a:rPr lang="en-GB" altLang="en-US" dirty="0"/>
              <a:t> (Minimum gaps to avoid </a:t>
            </a:r>
            <a:r>
              <a:rPr lang="en-GB" altLang="en-US" dirty="0">
                <a:solidFill>
                  <a:srgbClr val="222222"/>
                </a:solidFill>
              </a:rPr>
              <a:t>crushing to parts of the human bodies).</a:t>
            </a:r>
            <a:endParaRPr lang="en-GB" altLang="en-US" dirty="0">
              <a:ea typeface="Calibri" panose="020F0502020204030204" pitchFamily="34" charset="0"/>
            </a:endParaRPr>
          </a:p>
          <a:p>
            <a:pPr algn="just">
              <a:lnSpc>
                <a:spcPct val="115000"/>
              </a:lnSpc>
              <a:spcBef>
                <a:spcPts val="1200"/>
              </a:spcBef>
              <a:spcAft>
                <a:spcPts val="600"/>
              </a:spcAft>
            </a:pPr>
            <a:r>
              <a:rPr lang="es-ES" altLang="en-US" sz="1400" dirty="0">
                <a:solidFill>
                  <a:srgbClr val="222222"/>
                </a:solidFill>
                <a:ea typeface="Calibri" panose="020F0502020204030204" pitchFamily="34" charset="0"/>
                <a:cs typeface="Times New Roman" panose="02020603050405020304" pitchFamily="18" charset="0"/>
              </a:rPr>
              <a:t>.</a:t>
            </a:r>
            <a:endParaRPr lang="en-GB" alt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9155" name="Imagen 44">
            <a:extLst>
              <a:ext uri="{FF2B5EF4-FFF2-40B4-BE49-F238E27FC236}">
                <a16:creationId xmlns:a16="http://schemas.microsoft.com/office/drawing/2014/main" id="{C8ABDADF-00FE-DAFF-F96B-6A7470043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 y="2492375"/>
            <a:ext cx="3648075" cy="2459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9157" name="TextBox 1">
            <a:extLst>
              <a:ext uri="{FF2B5EF4-FFF2-40B4-BE49-F238E27FC236}">
                <a16:creationId xmlns:a16="http://schemas.microsoft.com/office/drawing/2014/main" id="{9273B5E2-20C0-EABC-B662-57E687D355B2}"/>
              </a:ext>
            </a:extLst>
          </p:cNvPr>
          <p:cNvSpPr txBox="1">
            <a:spLocks noChangeArrowheads="1"/>
          </p:cNvSpPr>
          <p:nvPr/>
        </p:nvSpPr>
        <p:spPr bwMode="auto">
          <a:xfrm>
            <a:off x="1476375" y="3095625"/>
            <a:ext cx="923925" cy="666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dirty="0"/>
              <a:t>25MM</a:t>
            </a:r>
          </a:p>
          <a:p>
            <a:r>
              <a:rPr lang="en-GB" altLang="en-US" dirty="0"/>
              <a:t>&lt;-&gt;</a:t>
            </a:r>
          </a:p>
        </p:txBody>
      </p:sp>
      <p:sp>
        <p:nvSpPr>
          <p:cNvPr id="4" name="TextBox 3">
            <a:extLst>
              <a:ext uri="{FF2B5EF4-FFF2-40B4-BE49-F238E27FC236}">
                <a16:creationId xmlns:a16="http://schemas.microsoft.com/office/drawing/2014/main" id="{105FD4CD-A4DC-A31F-9794-C4070F61BF6C}"/>
              </a:ext>
            </a:extLst>
          </p:cNvPr>
          <p:cNvSpPr txBox="1"/>
          <p:nvPr/>
        </p:nvSpPr>
        <p:spPr>
          <a:xfrm>
            <a:off x="2522305" y="380412"/>
            <a:ext cx="4613096" cy="369332"/>
          </a:xfrm>
          <a:prstGeom prst="rect">
            <a:avLst/>
          </a:prstGeom>
          <a:noFill/>
        </p:spPr>
        <p:txBody>
          <a:bodyPr wrap="square">
            <a:spAutoFit/>
          </a:bodyPr>
          <a:lstStyle/>
          <a:p>
            <a:pPr algn="ctr"/>
            <a:r>
              <a:rPr lang="en-US" altLang="en-US" b="1" dirty="0">
                <a:solidFill>
                  <a:schemeClr val="bg1"/>
                </a:solidFill>
              </a:rPr>
              <a:t>Reduce the risk  - TC 40 </a:t>
            </a:r>
          </a:p>
        </p:txBody>
      </p:sp>
      <p:sp>
        <p:nvSpPr>
          <p:cNvPr id="6" name="TextBox 5">
            <a:extLst>
              <a:ext uri="{FF2B5EF4-FFF2-40B4-BE49-F238E27FC236}">
                <a16:creationId xmlns:a16="http://schemas.microsoft.com/office/drawing/2014/main" id="{B3E04B24-74F9-83E4-7F63-A871D6F3A71C}"/>
              </a:ext>
            </a:extLst>
          </p:cNvPr>
          <p:cNvSpPr txBox="1"/>
          <p:nvPr/>
        </p:nvSpPr>
        <p:spPr>
          <a:xfrm>
            <a:off x="2871627" y="749744"/>
            <a:ext cx="4613096" cy="369332"/>
          </a:xfrm>
          <a:prstGeom prst="rect">
            <a:avLst/>
          </a:prstGeom>
          <a:noFill/>
        </p:spPr>
        <p:txBody>
          <a:bodyPr wrap="square">
            <a:spAutoFit/>
          </a:bodyPr>
          <a:lstStyle/>
          <a:p>
            <a:r>
              <a:rPr lang="en-US" altLang="en-US" b="1" dirty="0">
                <a:solidFill>
                  <a:schemeClr val="bg1"/>
                </a:solidFill>
              </a:rPr>
              <a:t>Safe distances and minimum gaps</a:t>
            </a:r>
            <a:endParaRPr lang="en-GB" dirty="0"/>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Imagen 4">
            <a:extLst>
              <a:ext uri="{FF2B5EF4-FFF2-40B4-BE49-F238E27FC236}">
                <a16:creationId xmlns:a16="http://schemas.microsoft.com/office/drawing/2014/main" id="{F8743693-85EE-5585-EE26-C4B6E6D542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439"/>
          <a:stretch>
            <a:fillRect/>
          </a:stretch>
        </p:blipFill>
        <p:spPr bwMode="auto">
          <a:xfrm>
            <a:off x="223838" y="1679575"/>
            <a:ext cx="3444875" cy="3770313"/>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pic>
      <p:sp>
        <p:nvSpPr>
          <p:cNvPr id="50179" name="Rectangle 2">
            <a:extLst>
              <a:ext uri="{FF2B5EF4-FFF2-40B4-BE49-F238E27FC236}">
                <a16:creationId xmlns:a16="http://schemas.microsoft.com/office/drawing/2014/main" id="{140D03E4-1EEE-FC0A-23AC-79506EBDC33B}"/>
              </a:ext>
            </a:extLst>
          </p:cNvPr>
          <p:cNvSpPr>
            <a:spLocks noChangeArrowheads="1"/>
          </p:cNvSpPr>
          <p:nvPr/>
        </p:nvSpPr>
        <p:spPr bwMode="auto">
          <a:xfrm>
            <a:off x="3986213" y="1449388"/>
            <a:ext cx="4572000"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15000"/>
              </a:lnSpc>
              <a:spcBef>
                <a:spcPts val="1200"/>
              </a:spcBef>
              <a:spcAft>
                <a:spcPts val="1200"/>
              </a:spcAft>
            </a:pPr>
            <a:r>
              <a:rPr lang="en-GB" altLang="en-US" dirty="0">
                <a:solidFill>
                  <a:srgbClr val="222222"/>
                </a:solidFill>
                <a:cs typeface="Calibri" panose="020F0502020204030204" pitchFamily="34" charset="0"/>
              </a:rPr>
              <a:t>A distance of at least 500 mm for body height between transfer car and fixed elements such as building stanchions. If this is not possible, a risk assessment has to be done to define safety counter measures.</a:t>
            </a:r>
            <a:endParaRPr lang="en-GB" altLang="en-US" dirty="0">
              <a:cs typeface="Calibri" panose="020F0502020204030204" pitchFamily="34" charset="0"/>
            </a:endParaRPr>
          </a:p>
        </p:txBody>
      </p:sp>
      <p:sp>
        <p:nvSpPr>
          <p:cNvPr id="50180" name="Rectangle 5">
            <a:extLst>
              <a:ext uri="{FF2B5EF4-FFF2-40B4-BE49-F238E27FC236}">
                <a16:creationId xmlns:a16="http://schemas.microsoft.com/office/drawing/2014/main" id="{48DBE698-55FB-A186-0210-07EA5702481F}"/>
              </a:ext>
            </a:extLst>
          </p:cNvPr>
          <p:cNvSpPr>
            <a:spLocks noChangeArrowheads="1"/>
          </p:cNvSpPr>
          <p:nvPr/>
        </p:nvSpPr>
        <p:spPr bwMode="auto">
          <a:xfrm>
            <a:off x="3986213" y="3492500"/>
            <a:ext cx="45720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15000"/>
              </a:lnSpc>
              <a:spcBef>
                <a:spcPts val="1200"/>
              </a:spcBef>
              <a:spcAft>
                <a:spcPts val="1200"/>
              </a:spcAft>
            </a:pPr>
            <a:r>
              <a:rPr lang="en-GB" altLang="en-US" dirty="0">
                <a:cs typeface="Calibri" panose="020F0502020204030204" pitchFamily="34" charset="0"/>
              </a:rPr>
              <a:t>180 mm between structures if the structure at leg height.</a:t>
            </a:r>
          </a:p>
        </p:txBody>
      </p:sp>
      <p:sp>
        <p:nvSpPr>
          <p:cNvPr id="50182" name="TextBox 7">
            <a:extLst>
              <a:ext uri="{FF2B5EF4-FFF2-40B4-BE49-F238E27FC236}">
                <a16:creationId xmlns:a16="http://schemas.microsoft.com/office/drawing/2014/main" id="{A5382F71-ECD2-BB53-7AAD-5493E9083B85}"/>
              </a:ext>
            </a:extLst>
          </p:cNvPr>
          <p:cNvSpPr txBox="1">
            <a:spLocks noChangeArrowheads="1"/>
          </p:cNvSpPr>
          <p:nvPr/>
        </p:nvSpPr>
        <p:spPr bwMode="auto">
          <a:xfrm>
            <a:off x="3986213" y="4270375"/>
            <a:ext cx="46101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15000"/>
              </a:lnSpc>
              <a:spcBef>
                <a:spcPts val="1200"/>
              </a:spcBef>
              <a:spcAft>
                <a:spcPts val="600"/>
              </a:spcAft>
            </a:pPr>
            <a:r>
              <a:rPr lang="en-GB" altLang="en-US" dirty="0">
                <a:solidFill>
                  <a:srgbClr val="222222"/>
                </a:solidFill>
              </a:rPr>
              <a:t>Please refer to </a:t>
            </a:r>
            <a:r>
              <a:rPr lang="en-GB" i="0" dirty="0">
                <a:effectLst/>
              </a:rPr>
              <a:t>ISO 13854:2017</a:t>
            </a:r>
            <a:r>
              <a:rPr lang="en-GB" altLang="en-US" dirty="0"/>
              <a:t> </a:t>
            </a:r>
            <a:r>
              <a:rPr lang="en-GB" altLang="en-US" dirty="0">
                <a:solidFill>
                  <a:srgbClr val="222222"/>
                </a:solidFill>
              </a:rPr>
              <a:t>(Minimum gaps to avoid crushing to parts of the human bodies).</a:t>
            </a:r>
            <a:endParaRPr lang="en-GB" altLang="en-US" dirty="0">
              <a:cs typeface="Calibri" panose="020F0502020204030204" pitchFamily="34" charset="0"/>
            </a:endParaRPr>
          </a:p>
        </p:txBody>
      </p:sp>
      <p:sp>
        <p:nvSpPr>
          <p:cNvPr id="3" name="TextBox 2">
            <a:extLst>
              <a:ext uri="{FF2B5EF4-FFF2-40B4-BE49-F238E27FC236}">
                <a16:creationId xmlns:a16="http://schemas.microsoft.com/office/drawing/2014/main" id="{00DA0787-B52C-D4EF-7F90-7DBD7DDEC39C}"/>
              </a:ext>
            </a:extLst>
          </p:cNvPr>
          <p:cNvSpPr txBox="1"/>
          <p:nvPr/>
        </p:nvSpPr>
        <p:spPr>
          <a:xfrm>
            <a:off x="2368193" y="420172"/>
            <a:ext cx="4613096" cy="369332"/>
          </a:xfrm>
          <a:prstGeom prst="rect">
            <a:avLst/>
          </a:prstGeom>
          <a:noFill/>
        </p:spPr>
        <p:txBody>
          <a:bodyPr wrap="square">
            <a:spAutoFit/>
          </a:bodyPr>
          <a:lstStyle/>
          <a:p>
            <a:pPr algn="ctr"/>
            <a:r>
              <a:rPr lang="en-US" altLang="en-US" b="1" dirty="0">
                <a:solidFill>
                  <a:schemeClr val="bg1"/>
                </a:solidFill>
              </a:rPr>
              <a:t>Reduce the risk  - TC 41 </a:t>
            </a:r>
          </a:p>
        </p:txBody>
      </p:sp>
      <p:sp>
        <p:nvSpPr>
          <p:cNvPr id="5" name="TextBox 4">
            <a:extLst>
              <a:ext uri="{FF2B5EF4-FFF2-40B4-BE49-F238E27FC236}">
                <a16:creationId xmlns:a16="http://schemas.microsoft.com/office/drawing/2014/main" id="{02694016-C5FF-1F2D-66CD-1A7C3E94117C}"/>
              </a:ext>
            </a:extLst>
          </p:cNvPr>
          <p:cNvSpPr txBox="1"/>
          <p:nvPr/>
        </p:nvSpPr>
        <p:spPr>
          <a:xfrm>
            <a:off x="2707241" y="789504"/>
            <a:ext cx="4613096" cy="369332"/>
          </a:xfrm>
          <a:prstGeom prst="rect">
            <a:avLst/>
          </a:prstGeom>
          <a:noFill/>
        </p:spPr>
        <p:txBody>
          <a:bodyPr wrap="square">
            <a:spAutoFit/>
          </a:bodyPr>
          <a:lstStyle/>
          <a:p>
            <a:r>
              <a:rPr lang="en-US" altLang="en-US" b="1" dirty="0">
                <a:solidFill>
                  <a:schemeClr val="bg1"/>
                </a:solidFill>
              </a:rPr>
              <a:t>Safe distances and minimum gaps</a:t>
            </a:r>
            <a:endParaRPr lang="en-GB" dirty="0"/>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
            <a:extLst>
              <a:ext uri="{FF2B5EF4-FFF2-40B4-BE49-F238E27FC236}">
                <a16:creationId xmlns:a16="http://schemas.microsoft.com/office/drawing/2014/main" id="{4F58A120-7387-970F-4770-68724C91483B}"/>
              </a:ext>
            </a:extLst>
          </p:cNvPr>
          <p:cNvSpPr>
            <a:spLocks noChangeArrowheads="1"/>
          </p:cNvSpPr>
          <p:nvPr/>
        </p:nvSpPr>
        <p:spPr bwMode="auto">
          <a:xfrm>
            <a:off x="3668712" y="2211388"/>
            <a:ext cx="5208159" cy="2774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15000"/>
              </a:lnSpc>
              <a:spcAft>
                <a:spcPts val="600"/>
              </a:spcAft>
            </a:pPr>
            <a:r>
              <a:rPr lang="en-US" altLang="en-US" dirty="0">
                <a:solidFill>
                  <a:srgbClr val="222222"/>
                </a:solidFill>
              </a:rPr>
              <a:t>In all the scenarios, it is strongly recommended lining the spaces between the conveyors by filling the spaces with horizontal plates.</a:t>
            </a:r>
          </a:p>
          <a:p>
            <a:pPr>
              <a:lnSpc>
                <a:spcPct val="115000"/>
              </a:lnSpc>
              <a:spcAft>
                <a:spcPts val="600"/>
              </a:spcAft>
            </a:pPr>
            <a:endParaRPr lang="en-US" altLang="en-US" dirty="0">
              <a:solidFill>
                <a:srgbClr val="222222"/>
              </a:solidFill>
            </a:endParaRPr>
          </a:p>
          <a:p>
            <a:pPr>
              <a:lnSpc>
                <a:spcPct val="115000"/>
              </a:lnSpc>
              <a:spcAft>
                <a:spcPts val="600"/>
              </a:spcAft>
            </a:pPr>
            <a:r>
              <a:rPr lang="en-US" altLang="en-US" dirty="0">
                <a:solidFill>
                  <a:srgbClr val="222222"/>
                </a:solidFill>
              </a:rPr>
              <a:t>These should be installed at the same height level of the conveyor and should be set out at a length of at least 1m like a platform in order to avoid additional tripping points</a:t>
            </a:r>
            <a:r>
              <a:rPr lang="en-GB" altLang="en-US" dirty="0">
                <a:solidFill>
                  <a:srgbClr val="222222"/>
                </a:solidFill>
                <a:ea typeface="Calibri" panose="020F0502020204030204" pitchFamily="34" charset="0"/>
                <a:cs typeface="Times New Roman" panose="02020603050405020304" pitchFamily="18" charset="0"/>
              </a:rPr>
              <a:t>.</a:t>
            </a:r>
            <a:endParaRPr lang="en-GB" alt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1203" name="Imagen 2057">
            <a:extLst>
              <a:ext uri="{FF2B5EF4-FFF2-40B4-BE49-F238E27FC236}">
                <a16:creationId xmlns:a16="http://schemas.microsoft.com/office/drawing/2014/main" id="{B5FA39F6-DC4D-53F4-C3DA-2E30618A15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70" t="4781" r="8150" b="2609"/>
          <a:stretch>
            <a:fillRect/>
          </a:stretch>
        </p:blipFill>
        <p:spPr bwMode="auto">
          <a:xfrm>
            <a:off x="357188" y="1538288"/>
            <a:ext cx="2592387" cy="2147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204" name="Imagen 34">
            <a:extLst>
              <a:ext uri="{FF2B5EF4-FFF2-40B4-BE49-F238E27FC236}">
                <a16:creationId xmlns:a16="http://schemas.microsoft.com/office/drawing/2014/main" id="{86607335-656D-0DB9-F96F-90780358C4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0" t="22287" r="320" b="43"/>
          <a:stretch>
            <a:fillRect/>
          </a:stretch>
        </p:blipFill>
        <p:spPr bwMode="auto">
          <a:xfrm>
            <a:off x="357188" y="3859213"/>
            <a:ext cx="2592387" cy="194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05" name="Rectangle 4">
            <a:extLst>
              <a:ext uri="{FF2B5EF4-FFF2-40B4-BE49-F238E27FC236}">
                <a16:creationId xmlns:a16="http://schemas.microsoft.com/office/drawing/2014/main" id="{1C6D5980-DC48-821B-69C3-F0D5DDC8D4C0}"/>
              </a:ext>
            </a:extLst>
          </p:cNvPr>
          <p:cNvSpPr>
            <a:spLocks noChangeArrowheads="1"/>
          </p:cNvSpPr>
          <p:nvPr/>
        </p:nvSpPr>
        <p:spPr bwMode="auto">
          <a:xfrm>
            <a:off x="2949575" y="407560"/>
            <a:ext cx="40118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dirty="0">
                <a:solidFill>
                  <a:schemeClr val="bg1"/>
                </a:solidFill>
              </a:rPr>
              <a:t>Reduce the risk  - TC 42 </a:t>
            </a:r>
          </a:p>
        </p:txBody>
      </p:sp>
      <p:sp>
        <p:nvSpPr>
          <p:cNvPr id="3" name="TextBox 2">
            <a:extLst>
              <a:ext uri="{FF2B5EF4-FFF2-40B4-BE49-F238E27FC236}">
                <a16:creationId xmlns:a16="http://schemas.microsoft.com/office/drawing/2014/main" id="{12F5EAF0-7502-B00F-6223-5C0403192E94}"/>
              </a:ext>
            </a:extLst>
          </p:cNvPr>
          <p:cNvSpPr txBox="1"/>
          <p:nvPr/>
        </p:nvSpPr>
        <p:spPr>
          <a:xfrm>
            <a:off x="2949575" y="788258"/>
            <a:ext cx="4613096" cy="369332"/>
          </a:xfrm>
          <a:prstGeom prst="rect">
            <a:avLst/>
          </a:prstGeom>
          <a:noFill/>
        </p:spPr>
        <p:txBody>
          <a:bodyPr wrap="square">
            <a:spAutoFit/>
          </a:bodyPr>
          <a:lstStyle/>
          <a:p>
            <a:r>
              <a:rPr lang="en-US" altLang="en-US" b="1" dirty="0">
                <a:solidFill>
                  <a:schemeClr val="bg1"/>
                </a:solidFill>
              </a:rPr>
              <a:t>Safe distances and minimum gaps</a:t>
            </a:r>
            <a:endParaRPr lang="en-GB" dirty="0"/>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1">
            <a:extLst>
              <a:ext uri="{FF2B5EF4-FFF2-40B4-BE49-F238E27FC236}">
                <a16:creationId xmlns:a16="http://schemas.microsoft.com/office/drawing/2014/main" id="{280D17E6-5DB7-5C53-994B-56BC73D27392}"/>
              </a:ext>
            </a:extLst>
          </p:cNvPr>
          <p:cNvSpPr txBox="1">
            <a:spLocks noChangeArrowheads="1"/>
          </p:cNvSpPr>
          <p:nvPr/>
        </p:nvSpPr>
        <p:spPr bwMode="auto">
          <a:xfrm>
            <a:off x="2450386" y="875566"/>
            <a:ext cx="5391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b="1" dirty="0">
                <a:solidFill>
                  <a:schemeClr val="bg1"/>
                </a:solidFill>
              </a:rPr>
              <a:t>Automatic / Manual Operating Modes </a:t>
            </a:r>
          </a:p>
        </p:txBody>
      </p:sp>
      <p:sp>
        <p:nvSpPr>
          <p:cNvPr id="24579" name="TextBox 2">
            <a:extLst>
              <a:ext uri="{FF2B5EF4-FFF2-40B4-BE49-F238E27FC236}">
                <a16:creationId xmlns:a16="http://schemas.microsoft.com/office/drawing/2014/main" id="{D89290A1-5792-09B2-F6DA-0AFD90D6EAE1}"/>
              </a:ext>
            </a:extLst>
          </p:cNvPr>
          <p:cNvSpPr txBox="1">
            <a:spLocks noChangeArrowheads="1"/>
          </p:cNvSpPr>
          <p:nvPr/>
        </p:nvSpPr>
        <p:spPr bwMode="auto">
          <a:xfrm>
            <a:off x="222250" y="5659268"/>
            <a:ext cx="86998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dirty="0"/>
              <a:t>Ensure there are local safe systems of work in place which include safe access and</a:t>
            </a:r>
          </a:p>
          <a:p>
            <a:r>
              <a:rPr lang="en-GB" altLang="en-US" dirty="0"/>
              <a:t>egress and switching the car from automatic to manual mode and vice versa. </a:t>
            </a:r>
          </a:p>
        </p:txBody>
      </p:sp>
      <p:pic>
        <p:nvPicPr>
          <p:cNvPr id="24580" name="Picture 4" descr="A picture containing wall, electronics, light&#10;&#10;Description automatically generated">
            <a:extLst>
              <a:ext uri="{FF2B5EF4-FFF2-40B4-BE49-F238E27FC236}">
                <a16:creationId xmlns:a16="http://schemas.microsoft.com/office/drawing/2014/main" id="{F01BBD0A-A3DA-9439-AEED-FCCFBC6430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 y="1386278"/>
            <a:ext cx="2470150"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8AA4BB0-5845-6849-1846-8167249ED5B2}"/>
              </a:ext>
            </a:extLst>
          </p:cNvPr>
          <p:cNvSpPr txBox="1"/>
          <p:nvPr/>
        </p:nvSpPr>
        <p:spPr>
          <a:xfrm>
            <a:off x="2804845" y="1386278"/>
            <a:ext cx="6116905" cy="4231351"/>
          </a:xfrm>
          <a:prstGeom prst="rect">
            <a:avLst/>
          </a:prstGeom>
          <a:noFill/>
        </p:spPr>
        <p:txBody>
          <a:bodyPr wrap="square">
            <a:spAutoFit/>
          </a:bodyPr>
          <a:lstStyle/>
          <a:p>
            <a:pPr>
              <a:lnSpc>
                <a:spcPct val="107000"/>
              </a:lnSpc>
              <a:spcAft>
                <a:spcPts val="800"/>
              </a:spcAft>
            </a:pPr>
            <a:r>
              <a:rPr lang="en-GB" b="1" dirty="0">
                <a:ea typeface="Calibri" panose="020F0502020204030204" pitchFamily="34" charset="0"/>
              </a:rPr>
              <a:t>O</a:t>
            </a:r>
            <a:r>
              <a:rPr lang="en-GB" b="1" dirty="0">
                <a:effectLst/>
                <a:ea typeface="Calibri" panose="020F0502020204030204" pitchFamily="34" charset="0"/>
              </a:rPr>
              <a:t>peration</a:t>
            </a:r>
            <a:r>
              <a:rPr lang="en-GB" dirty="0">
                <a:effectLst/>
                <a:ea typeface="Calibri" panose="020F0502020204030204" pitchFamily="34" charset="0"/>
              </a:rPr>
              <a:t> </a:t>
            </a:r>
            <a:r>
              <a:rPr lang="en-GB" b="1" dirty="0">
                <a:effectLst/>
                <a:ea typeface="Calibri" panose="020F0502020204030204" pitchFamily="34" charset="0"/>
              </a:rPr>
              <a:t>modes</a:t>
            </a:r>
            <a:r>
              <a:rPr lang="en-GB" dirty="0">
                <a:effectLst/>
                <a:ea typeface="Calibri" panose="020F0502020204030204" pitchFamily="34" charset="0"/>
              </a:rPr>
              <a:t> - There </a:t>
            </a:r>
            <a:r>
              <a:rPr lang="en-GB" dirty="0">
                <a:ea typeface="Calibri" panose="020F0502020204030204" pitchFamily="34" charset="0"/>
              </a:rPr>
              <a:t>is </a:t>
            </a:r>
            <a:r>
              <a:rPr lang="en-GB" dirty="0">
                <a:effectLst/>
                <a:ea typeface="Calibri" panose="020F0502020204030204" pitchFamily="34" charset="0"/>
              </a:rPr>
              <a:t>likely to be </a:t>
            </a:r>
            <a:r>
              <a:rPr lang="en-GB" dirty="0">
                <a:ea typeface="Calibri" panose="020F0502020204030204" pitchFamily="34" charset="0"/>
              </a:rPr>
              <a:t>only </a:t>
            </a:r>
            <a:r>
              <a:rPr lang="en-GB" dirty="0">
                <a:effectLst/>
                <a:ea typeface="Calibri" panose="020F0502020204030204" pitchFamily="34" charset="0"/>
              </a:rPr>
              <a:t>two operating modes available on the TC:</a:t>
            </a:r>
            <a:endParaRPr lang="en-GB" dirty="0">
              <a:effectLst/>
              <a:ea typeface="Times New Roman" panose="02020603050405020304" pitchFamily="18" charset="0"/>
            </a:endParaRPr>
          </a:p>
          <a:p>
            <a:pPr marL="342900" lvl="0" indent="-342900">
              <a:lnSpc>
                <a:spcPct val="107000"/>
              </a:lnSpc>
              <a:buFont typeface="+mj-lt"/>
              <a:buAutoNum type="arabicParenR"/>
            </a:pPr>
            <a:r>
              <a:rPr lang="en-GB" dirty="0">
                <a:effectLst/>
                <a:ea typeface="Calibri" panose="020F0502020204030204" pitchFamily="34" charset="0"/>
              </a:rPr>
              <a:t>Automatic operation mode</a:t>
            </a:r>
            <a:endParaRPr lang="en-GB" dirty="0">
              <a:effectLst/>
              <a:ea typeface="Times New Roman" panose="02020603050405020304" pitchFamily="18" charset="0"/>
            </a:endParaRPr>
          </a:p>
          <a:p>
            <a:pPr marL="342900" lvl="0" indent="-342900">
              <a:lnSpc>
                <a:spcPct val="107000"/>
              </a:lnSpc>
              <a:buFont typeface="+mj-lt"/>
              <a:buAutoNum type="arabicParenR"/>
            </a:pPr>
            <a:r>
              <a:rPr lang="en-GB" dirty="0">
                <a:effectLst/>
                <a:ea typeface="Calibri" panose="020F0502020204030204" pitchFamily="34" charset="0"/>
              </a:rPr>
              <a:t>Manual operation mode</a:t>
            </a:r>
          </a:p>
          <a:p>
            <a:pPr lvl="0">
              <a:lnSpc>
                <a:spcPct val="107000"/>
              </a:lnSpc>
            </a:pPr>
            <a:endParaRPr lang="en-GB" dirty="0">
              <a:effectLst/>
              <a:ea typeface="Times New Roman" panose="02020603050405020304" pitchFamily="18" charset="0"/>
            </a:endParaRPr>
          </a:p>
          <a:p>
            <a:pPr>
              <a:lnSpc>
                <a:spcPct val="107000"/>
              </a:lnSpc>
              <a:spcAft>
                <a:spcPts val="800"/>
              </a:spcAft>
            </a:pPr>
            <a:r>
              <a:rPr lang="en-GB" dirty="0">
                <a:effectLst/>
                <a:ea typeface="Calibri" panose="020F0502020204030204" pitchFamily="34" charset="0"/>
              </a:rPr>
              <a:t>If the transfer car has been designed and constructed to allow it to operate in both modes, each mode will require protective safety control measures and a clear SSoW</a:t>
            </a:r>
            <a:endParaRPr lang="en-GB" dirty="0">
              <a:effectLst/>
              <a:ea typeface="Times New Roman" panose="02020603050405020304" pitchFamily="18" charset="0"/>
            </a:endParaRPr>
          </a:p>
          <a:p>
            <a:pPr>
              <a:lnSpc>
                <a:spcPct val="107000"/>
              </a:lnSpc>
              <a:spcAft>
                <a:spcPts val="800"/>
              </a:spcAft>
            </a:pPr>
            <a:r>
              <a:rPr lang="en-GB" dirty="0">
                <a:effectLst/>
                <a:ea typeface="Calibri" panose="020F0502020204030204" pitchFamily="34" charset="0"/>
              </a:rPr>
              <a:t>All control devices must be clearly identifiable and must correspond to a single operating or control mode.</a:t>
            </a:r>
          </a:p>
          <a:p>
            <a:pPr>
              <a:lnSpc>
                <a:spcPct val="107000"/>
              </a:lnSpc>
              <a:spcAft>
                <a:spcPts val="800"/>
              </a:spcAft>
            </a:pPr>
            <a:r>
              <a:rPr lang="en-GB" dirty="0">
                <a:ea typeface="Calibri" panose="020F0502020204030204" pitchFamily="34" charset="0"/>
              </a:rPr>
              <a:t>Operators and maintenance personnel will need to be competent in the use and different operating functions for both modes.</a:t>
            </a:r>
            <a:endParaRPr lang="en-GB" dirty="0">
              <a:effectLst/>
              <a:ea typeface="Times New Roman" panose="02020603050405020304" pitchFamily="18" charset="0"/>
            </a:endParaRPr>
          </a:p>
        </p:txBody>
      </p:sp>
      <p:sp>
        <p:nvSpPr>
          <p:cNvPr id="5" name="TextBox 4">
            <a:extLst>
              <a:ext uri="{FF2B5EF4-FFF2-40B4-BE49-F238E27FC236}">
                <a16:creationId xmlns:a16="http://schemas.microsoft.com/office/drawing/2014/main" id="{78123335-A7FA-E99C-1210-C000BD601569}"/>
              </a:ext>
            </a:extLst>
          </p:cNvPr>
          <p:cNvSpPr txBox="1"/>
          <p:nvPr/>
        </p:nvSpPr>
        <p:spPr>
          <a:xfrm>
            <a:off x="2450386" y="398433"/>
            <a:ext cx="4613096" cy="369332"/>
          </a:xfrm>
          <a:prstGeom prst="rect">
            <a:avLst/>
          </a:prstGeom>
          <a:noFill/>
        </p:spPr>
        <p:txBody>
          <a:bodyPr wrap="square">
            <a:spAutoFit/>
          </a:bodyPr>
          <a:lstStyle/>
          <a:p>
            <a:pPr algn="ctr"/>
            <a:r>
              <a:rPr lang="en-US" altLang="en-US" b="1" dirty="0">
                <a:solidFill>
                  <a:schemeClr val="bg1"/>
                </a:solidFill>
              </a:rPr>
              <a:t>Other general control measures  - TC 43</a:t>
            </a:r>
          </a:p>
        </p:txBody>
      </p:sp>
    </p:spTree>
    <p:extLst>
      <p:ext uri="{BB962C8B-B14F-4D97-AF65-F5344CB8AC3E}">
        <p14:creationId xmlns:p14="http://schemas.microsoft.com/office/powerpoint/2010/main" val="1783855189"/>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a:extLst>
              <a:ext uri="{FF2B5EF4-FFF2-40B4-BE49-F238E27FC236}">
                <a16:creationId xmlns:a16="http://schemas.microsoft.com/office/drawing/2014/main" id="{6D048618-539F-F786-9DAA-2509D4C34F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76738" y="1517650"/>
            <a:ext cx="4594225"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2">
            <a:extLst>
              <a:ext uri="{FF2B5EF4-FFF2-40B4-BE49-F238E27FC236}">
                <a16:creationId xmlns:a16="http://schemas.microsoft.com/office/drawing/2014/main" id="{03E98238-0A79-77AA-8857-718358F13C5B}"/>
              </a:ext>
            </a:extLst>
          </p:cNvPr>
          <p:cNvSpPr txBox="1">
            <a:spLocks noChangeArrowheads="1"/>
          </p:cNvSpPr>
          <p:nvPr/>
        </p:nvSpPr>
        <p:spPr bwMode="auto">
          <a:xfrm>
            <a:off x="2106613" y="442913"/>
            <a:ext cx="525462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n-US" sz="3600" dirty="0">
                <a:solidFill>
                  <a:schemeClr val="bg1"/>
                </a:solidFill>
                <a:latin typeface="Calibri" panose="020F0502020204030204" pitchFamily="34" charset="0"/>
              </a:rPr>
              <a:t> </a:t>
            </a:r>
            <a:r>
              <a:rPr lang="en-GB" altLang="en-US" b="1" dirty="0">
                <a:solidFill>
                  <a:schemeClr val="bg1"/>
                </a:solidFill>
              </a:rPr>
              <a:t>Hazardous Scenarios  </a:t>
            </a:r>
          </a:p>
        </p:txBody>
      </p:sp>
      <p:sp>
        <p:nvSpPr>
          <p:cNvPr id="12292" name="TextBox 3">
            <a:extLst>
              <a:ext uri="{FF2B5EF4-FFF2-40B4-BE49-F238E27FC236}">
                <a16:creationId xmlns:a16="http://schemas.microsoft.com/office/drawing/2014/main" id="{EDBF9B61-3E55-A3AF-DC2B-50B54DF76426}"/>
              </a:ext>
            </a:extLst>
          </p:cNvPr>
          <p:cNvSpPr txBox="1">
            <a:spLocks noChangeArrowheads="1"/>
          </p:cNvSpPr>
          <p:nvPr/>
        </p:nvSpPr>
        <p:spPr bwMode="auto">
          <a:xfrm>
            <a:off x="233363" y="1725613"/>
            <a:ext cx="39846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Tx/>
              <a:buAutoNum type="arabicPeriod"/>
            </a:pPr>
            <a:r>
              <a:rPr lang="en-GB" altLang="en-US" dirty="0"/>
              <a:t>Person in the path / route within the stopping distance of the transfer car.</a:t>
            </a:r>
          </a:p>
          <a:p>
            <a:pPr>
              <a:buFontTx/>
              <a:buAutoNum type="arabicPeriod"/>
            </a:pPr>
            <a:endParaRPr lang="en-GB" altLang="en-US" dirty="0"/>
          </a:p>
          <a:p>
            <a:pPr>
              <a:buFontTx/>
              <a:buAutoNum type="arabicPeriod"/>
            </a:pPr>
            <a:r>
              <a:rPr lang="en-GB" altLang="en-US" dirty="0"/>
              <a:t>Person in the path / route just outside the stopping distance of the transfer car.</a:t>
            </a:r>
          </a:p>
          <a:p>
            <a:pPr>
              <a:buFontTx/>
              <a:buAutoNum type="arabicPeriod"/>
            </a:pPr>
            <a:endParaRPr lang="en-GB" altLang="en-US" dirty="0"/>
          </a:p>
          <a:p>
            <a:pPr>
              <a:buFontTx/>
              <a:buAutoNum type="arabicPeriod"/>
            </a:pPr>
            <a:r>
              <a:rPr lang="en-GB" altLang="en-US" dirty="0"/>
              <a:t>Person in the path / route currently undetected.</a:t>
            </a:r>
          </a:p>
          <a:p>
            <a:pPr>
              <a:buFontTx/>
              <a:buAutoNum type="arabicPeriod"/>
            </a:pPr>
            <a:endParaRPr lang="en-GB" altLang="en-US" dirty="0"/>
          </a:p>
          <a:p>
            <a:pPr>
              <a:buFontTx/>
              <a:buAutoNum type="arabicPeriod"/>
            </a:pPr>
            <a:r>
              <a:rPr lang="en-GB" altLang="en-US" dirty="0"/>
              <a:t>Person close to the path / route.</a:t>
            </a:r>
          </a:p>
          <a:p>
            <a:pPr>
              <a:buFontTx/>
              <a:buAutoNum type="arabicPeriod"/>
            </a:pPr>
            <a:endParaRPr lang="en-GB" altLang="en-US" dirty="0"/>
          </a:p>
          <a:p>
            <a:pPr>
              <a:buFontTx/>
              <a:buAutoNum type="arabicPeriod"/>
            </a:pPr>
            <a:r>
              <a:rPr lang="en-GB" altLang="en-US" dirty="0"/>
              <a:t>Person “hidden” behind a stack of corrugated board.</a:t>
            </a:r>
          </a:p>
          <a:p>
            <a:pPr>
              <a:buFontTx/>
              <a:buAutoNum type="arabicPeriod"/>
            </a:pPr>
            <a:endParaRPr lang="en-GB" altLang="en-US" dirty="0"/>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a:extLst>
              <a:ext uri="{FF2B5EF4-FFF2-40B4-BE49-F238E27FC236}">
                <a16:creationId xmlns:a16="http://schemas.microsoft.com/office/drawing/2014/main" id="{6AC9B346-040A-6219-2F8A-6088764F05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6788" y="1462088"/>
            <a:ext cx="3616325" cy="290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a:extLst>
              <a:ext uri="{FF2B5EF4-FFF2-40B4-BE49-F238E27FC236}">
                <a16:creationId xmlns:a16="http://schemas.microsoft.com/office/drawing/2014/main" id="{FF751B66-06A4-3444-D461-A1372DB0FE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0650" y="1466850"/>
            <a:ext cx="35750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4">
            <a:extLst>
              <a:ext uri="{FF2B5EF4-FFF2-40B4-BE49-F238E27FC236}">
                <a16:creationId xmlns:a16="http://schemas.microsoft.com/office/drawing/2014/main" id="{920B3F5A-8228-701C-38F3-2C464B28C8ED}"/>
              </a:ext>
            </a:extLst>
          </p:cNvPr>
          <p:cNvSpPr>
            <a:spLocks noChangeArrowheads="1"/>
          </p:cNvSpPr>
          <p:nvPr/>
        </p:nvSpPr>
        <p:spPr bwMode="auto">
          <a:xfrm>
            <a:off x="5495925" y="4495800"/>
            <a:ext cx="2692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1000" b="1" dirty="0">
                <a:solidFill>
                  <a:srgbClr val="000000"/>
                </a:solidFill>
              </a:rPr>
              <a:t>Hold barrier &amp; gain good balance when</a:t>
            </a:r>
          </a:p>
          <a:p>
            <a:r>
              <a:rPr lang="en-GB" altLang="en-US" sz="1000" b="1" dirty="0">
                <a:solidFill>
                  <a:srgbClr val="000000"/>
                </a:solidFill>
              </a:rPr>
              <a:t> operating the transfer car manually. </a:t>
            </a:r>
            <a:endParaRPr lang="en-GB" altLang="en-US" sz="1000" b="1" dirty="0"/>
          </a:p>
        </p:txBody>
      </p:sp>
      <p:sp>
        <p:nvSpPr>
          <p:cNvPr id="23557" name="Rectangle 6">
            <a:extLst>
              <a:ext uri="{FF2B5EF4-FFF2-40B4-BE49-F238E27FC236}">
                <a16:creationId xmlns:a16="http://schemas.microsoft.com/office/drawing/2014/main" id="{76025CF4-0AAD-F5DD-722E-29ECF132F572}"/>
              </a:ext>
            </a:extLst>
          </p:cNvPr>
          <p:cNvSpPr>
            <a:spLocks noChangeArrowheads="1"/>
          </p:cNvSpPr>
          <p:nvPr/>
        </p:nvSpPr>
        <p:spPr bwMode="auto">
          <a:xfrm>
            <a:off x="1527175" y="4540250"/>
            <a:ext cx="2692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1000" b="1" dirty="0"/>
              <a:t>Ascend &amp; descend in a Safe manner </a:t>
            </a:r>
          </a:p>
        </p:txBody>
      </p:sp>
      <p:sp>
        <p:nvSpPr>
          <p:cNvPr id="23558" name="TextBox 1">
            <a:extLst>
              <a:ext uri="{FF2B5EF4-FFF2-40B4-BE49-F238E27FC236}">
                <a16:creationId xmlns:a16="http://schemas.microsoft.com/office/drawing/2014/main" id="{95981D3F-FB12-5494-E964-2905B23657A7}"/>
              </a:ext>
            </a:extLst>
          </p:cNvPr>
          <p:cNvSpPr txBox="1">
            <a:spLocks noChangeArrowheads="1"/>
          </p:cNvSpPr>
          <p:nvPr/>
        </p:nvSpPr>
        <p:spPr bwMode="auto">
          <a:xfrm>
            <a:off x="3359097" y="885852"/>
            <a:ext cx="29931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b="1" dirty="0">
                <a:solidFill>
                  <a:schemeClr val="bg1"/>
                </a:solidFill>
              </a:rPr>
              <a:t>Access and egress safely</a:t>
            </a:r>
          </a:p>
        </p:txBody>
      </p:sp>
      <p:sp>
        <p:nvSpPr>
          <p:cNvPr id="23559" name="TextBox 2">
            <a:extLst>
              <a:ext uri="{FF2B5EF4-FFF2-40B4-BE49-F238E27FC236}">
                <a16:creationId xmlns:a16="http://schemas.microsoft.com/office/drawing/2014/main" id="{FA8302A2-10EC-E777-B802-D0E3268C92BC}"/>
              </a:ext>
            </a:extLst>
          </p:cNvPr>
          <p:cNvSpPr txBox="1">
            <a:spLocks noChangeArrowheads="1"/>
          </p:cNvSpPr>
          <p:nvPr/>
        </p:nvSpPr>
        <p:spPr bwMode="auto">
          <a:xfrm>
            <a:off x="171450" y="5057775"/>
            <a:ext cx="86995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dirty="0"/>
              <a:t>Only access and egress the transfer car when it is stationery / parked up. </a:t>
            </a:r>
          </a:p>
          <a:p>
            <a:endParaRPr lang="en-GB" altLang="en-US" dirty="0"/>
          </a:p>
          <a:p>
            <a:r>
              <a:rPr lang="en-GB" altLang="en-US" dirty="0"/>
              <a:t>Ensure there are local safe systems of work in place which include safe access and</a:t>
            </a:r>
          </a:p>
          <a:p>
            <a:r>
              <a:rPr lang="en-GB" altLang="en-US" dirty="0"/>
              <a:t>egress.</a:t>
            </a:r>
          </a:p>
        </p:txBody>
      </p:sp>
      <p:sp>
        <p:nvSpPr>
          <p:cNvPr id="2" name="TextBox 1">
            <a:extLst>
              <a:ext uri="{FF2B5EF4-FFF2-40B4-BE49-F238E27FC236}">
                <a16:creationId xmlns:a16="http://schemas.microsoft.com/office/drawing/2014/main" id="{5301A062-F50E-ECA5-6BB3-B84197C4E4EA}"/>
              </a:ext>
            </a:extLst>
          </p:cNvPr>
          <p:cNvSpPr txBox="1"/>
          <p:nvPr/>
        </p:nvSpPr>
        <p:spPr>
          <a:xfrm>
            <a:off x="2586038" y="436326"/>
            <a:ext cx="4613096" cy="369332"/>
          </a:xfrm>
          <a:prstGeom prst="rect">
            <a:avLst/>
          </a:prstGeom>
          <a:noFill/>
        </p:spPr>
        <p:txBody>
          <a:bodyPr wrap="square">
            <a:spAutoFit/>
          </a:bodyPr>
          <a:lstStyle/>
          <a:p>
            <a:pPr algn="ctr"/>
            <a:r>
              <a:rPr lang="en-US" altLang="en-US" b="1" dirty="0">
                <a:solidFill>
                  <a:schemeClr val="bg1"/>
                </a:solidFill>
              </a:rPr>
              <a:t>Other general control measures  - TC 44 </a:t>
            </a:r>
          </a:p>
        </p:txBody>
      </p:sp>
    </p:spTree>
    <p:extLst>
      <p:ext uri="{BB962C8B-B14F-4D97-AF65-F5344CB8AC3E}">
        <p14:creationId xmlns:p14="http://schemas.microsoft.com/office/powerpoint/2010/main" val="561456862"/>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extLst>
              <a:ext uri="{FF2B5EF4-FFF2-40B4-BE49-F238E27FC236}">
                <a16:creationId xmlns:a16="http://schemas.microsoft.com/office/drawing/2014/main" id="{545DE1DA-32A8-8707-8E00-0806ED699B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835" y="1457399"/>
            <a:ext cx="218598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3">
            <a:extLst>
              <a:ext uri="{FF2B5EF4-FFF2-40B4-BE49-F238E27FC236}">
                <a16:creationId xmlns:a16="http://schemas.microsoft.com/office/drawing/2014/main" id="{4BE635F9-3C40-43BC-B45B-4D3F13CB06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3800" y="1473131"/>
            <a:ext cx="218598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a:extLst>
              <a:ext uri="{FF2B5EF4-FFF2-40B4-BE49-F238E27FC236}">
                <a16:creationId xmlns:a16="http://schemas.microsoft.com/office/drawing/2014/main" id="{21511F19-EBAD-FDF0-758A-93645BE36F6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7262" y="1481898"/>
            <a:ext cx="2185987" cy="160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Rectangle 5">
            <a:extLst>
              <a:ext uri="{FF2B5EF4-FFF2-40B4-BE49-F238E27FC236}">
                <a16:creationId xmlns:a16="http://schemas.microsoft.com/office/drawing/2014/main" id="{E16579FA-9CB6-DF5C-A552-BABFAB16E8EE}"/>
              </a:ext>
            </a:extLst>
          </p:cNvPr>
          <p:cNvSpPr>
            <a:spLocks noChangeArrowheads="1"/>
          </p:cNvSpPr>
          <p:nvPr/>
        </p:nvSpPr>
        <p:spPr bwMode="auto">
          <a:xfrm>
            <a:off x="2285822" y="925514"/>
            <a:ext cx="5254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b="1" dirty="0">
                <a:solidFill>
                  <a:schemeClr val="bg1"/>
                </a:solidFill>
                <a:cs typeface="Times New Roman" panose="02020603050405020304" pitchFamily="18" charset="0"/>
              </a:rPr>
              <a:t>Energy Isolation – Lock out, Tag out, Try out.</a:t>
            </a:r>
            <a:endParaRPr lang="en-GB" altLang="en-US" b="1" dirty="0">
              <a:solidFill>
                <a:schemeClr val="bg1"/>
              </a:solidFill>
            </a:endParaRPr>
          </a:p>
        </p:txBody>
      </p:sp>
      <p:sp>
        <p:nvSpPr>
          <p:cNvPr id="56326" name="Rectangle 6">
            <a:extLst>
              <a:ext uri="{FF2B5EF4-FFF2-40B4-BE49-F238E27FC236}">
                <a16:creationId xmlns:a16="http://schemas.microsoft.com/office/drawing/2014/main" id="{1BDBB3A4-C1BE-8D40-55E1-55C7F041479F}"/>
              </a:ext>
            </a:extLst>
          </p:cNvPr>
          <p:cNvSpPr>
            <a:spLocks noChangeArrowheads="1"/>
          </p:cNvSpPr>
          <p:nvPr/>
        </p:nvSpPr>
        <p:spPr bwMode="auto">
          <a:xfrm>
            <a:off x="99835" y="3273357"/>
            <a:ext cx="8931149"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dirty="0">
                <a:cs typeface="Times New Roman" panose="02020603050405020304" pitchFamily="18" charset="0"/>
              </a:rPr>
              <a:t>It is critical that energy isolation (lock out tag out try out) has been applied prior to any non routine intervention which includes engineering / maintenance  / cleaning tasks on the transfer car and associated conveyor systems.</a:t>
            </a:r>
          </a:p>
          <a:p>
            <a:endParaRPr lang="en-GB" altLang="en-US" dirty="0">
              <a:cs typeface="Times New Roman" panose="02020603050405020304" pitchFamily="18" charset="0"/>
            </a:endParaRPr>
          </a:p>
          <a:p>
            <a:r>
              <a:rPr lang="en-GB" altLang="en-US" dirty="0">
                <a:cs typeface="Times New Roman" panose="02020603050405020304" pitchFamily="18" charset="0"/>
              </a:rPr>
              <a:t>This includes all energy sources (electric, pneumatic) on the transfer car and conveyor systems.</a:t>
            </a:r>
          </a:p>
          <a:p>
            <a:endParaRPr lang="en-GB" altLang="en-US" dirty="0">
              <a:cs typeface="Times New Roman" panose="02020603050405020304" pitchFamily="18" charset="0"/>
            </a:endParaRPr>
          </a:p>
          <a:p>
            <a:r>
              <a:rPr lang="en-GB" altLang="en-US" dirty="0">
                <a:cs typeface="Times New Roman" panose="02020603050405020304" pitchFamily="18" charset="0"/>
              </a:rPr>
              <a:t>Local safe system of work and energy isolation procedure must be in place.</a:t>
            </a:r>
          </a:p>
          <a:p>
            <a:endParaRPr lang="en-GB" altLang="en-US" dirty="0">
              <a:cs typeface="Times New Roman" panose="02020603050405020304" pitchFamily="18" charset="0"/>
            </a:endParaRPr>
          </a:p>
          <a:p>
            <a:r>
              <a:rPr lang="en-GB" altLang="en-US" dirty="0">
                <a:cs typeface="Times New Roman" panose="02020603050405020304" pitchFamily="18" charset="0"/>
              </a:rPr>
              <a:t>A system needs to be in place for monitoring compliance with all LOTOTO procedures.</a:t>
            </a:r>
            <a:endParaRPr lang="en-GB" altLang="en-US" dirty="0"/>
          </a:p>
        </p:txBody>
      </p:sp>
      <p:pic>
        <p:nvPicPr>
          <p:cNvPr id="56327" name="Picture 2" descr="A picture containing text, indoor&#10;&#10;Description automatically generated">
            <a:extLst>
              <a:ext uri="{FF2B5EF4-FFF2-40B4-BE49-F238E27FC236}">
                <a16:creationId xmlns:a16="http://schemas.microsoft.com/office/drawing/2014/main" id="{216B29F9-0E57-7826-A568-903A7EC25F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0725" y="1470026"/>
            <a:ext cx="20732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356AD9C-9973-61F8-61C6-503BAD91FC7E}"/>
              </a:ext>
            </a:extLst>
          </p:cNvPr>
          <p:cNvSpPr txBox="1"/>
          <p:nvPr/>
        </p:nvSpPr>
        <p:spPr>
          <a:xfrm>
            <a:off x="2586038" y="436326"/>
            <a:ext cx="4613096" cy="369332"/>
          </a:xfrm>
          <a:prstGeom prst="rect">
            <a:avLst/>
          </a:prstGeom>
          <a:noFill/>
        </p:spPr>
        <p:txBody>
          <a:bodyPr wrap="square">
            <a:spAutoFit/>
          </a:bodyPr>
          <a:lstStyle/>
          <a:p>
            <a:pPr algn="ctr"/>
            <a:r>
              <a:rPr lang="en-US" altLang="en-US" b="1" dirty="0">
                <a:solidFill>
                  <a:schemeClr val="bg1"/>
                </a:solidFill>
              </a:rPr>
              <a:t>Other general control measures  - TC 45 </a:t>
            </a:r>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5">
            <a:extLst>
              <a:ext uri="{FF2B5EF4-FFF2-40B4-BE49-F238E27FC236}">
                <a16:creationId xmlns:a16="http://schemas.microsoft.com/office/drawing/2014/main" id="{E16579FA-9CB6-DF5C-A552-BABFAB16E8EE}"/>
              </a:ext>
            </a:extLst>
          </p:cNvPr>
          <p:cNvSpPr>
            <a:spLocks noChangeArrowheads="1"/>
          </p:cNvSpPr>
          <p:nvPr/>
        </p:nvSpPr>
        <p:spPr bwMode="auto">
          <a:xfrm>
            <a:off x="2586038" y="881814"/>
            <a:ext cx="5254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b="1" dirty="0">
                <a:solidFill>
                  <a:schemeClr val="bg1"/>
                </a:solidFill>
                <a:cs typeface="Times New Roman" panose="02020603050405020304" pitchFamily="18" charset="0"/>
              </a:rPr>
              <a:t>Preventing Slips, trips and falls</a:t>
            </a:r>
            <a:endParaRPr lang="en-GB" altLang="en-US" b="1" dirty="0">
              <a:solidFill>
                <a:schemeClr val="bg1"/>
              </a:solidFill>
            </a:endParaRPr>
          </a:p>
        </p:txBody>
      </p:sp>
      <p:sp>
        <p:nvSpPr>
          <p:cNvPr id="56326" name="Rectangle 6">
            <a:extLst>
              <a:ext uri="{FF2B5EF4-FFF2-40B4-BE49-F238E27FC236}">
                <a16:creationId xmlns:a16="http://schemas.microsoft.com/office/drawing/2014/main" id="{1BDBB3A4-C1BE-8D40-55E1-55C7F041479F}"/>
              </a:ext>
            </a:extLst>
          </p:cNvPr>
          <p:cNvSpPr>
            <a:spLocks noChangeArrowheads="1"/>
          </p:cNvSpPr>
          <p:nvPr/>
        </p:nvSpPr>
        <p:spPr bwMode="auto">
          <a:xfrm>
            <a:off x="694112" y="1327857"/>
            <a:ext cx="29840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n-US">
                <a:cs typeface="Times New Roman" panose="02020603050405020304" pitchFamily="18" charset="0"/>
              </a:rPr>
              <a:t>Information</a:t>
            </a:r>
            <a:endParaRPr lang="en-GB" altLang="en-US" dirty="0">
              <a:cs typeface="Times New Roman" panose="02020603050405020304" pitchFamily="18" charset="0"/>
            </a:endParaRPr>
          </a:p>
          <a:p>
            <a:pPr algn="ctr"/>
            <a:r>
              <a:rPr lang="en-GB" altLang="en-US" dirty="0">
                <a:cs typeface="Times New Roman" panose="02020603050405020304" pitchFamily="18" charset="0"/>
              </a:rPr>
              <a:t>HSE website </a:t>
            </a:r>
            <a:endParaRPr lang="en-GB" altLang="en-US" dirty="0"/>
          </a:p>
        </p:txBody>
      </p:sp>
      <p:sp>
        <p:nvSpPr>
          <p:cNvPr id="3" name="TextBox 2">
            <a:extLst>
              <a:ext uri="{FF2B5EF4-FFF2-40B4-BE49-F238E27FC236}">
                <a16:creationId xmlns:a16="http://schemas.microsoft.com/office/drawing/2014/main" id="{8356AD9C-9973-61F8-61C6-503BAD91FC7E}"/>
              </a:ext>
            </a:extLst>
          </p:cNvPr>
          <p:cNvSpPr txBox="1"/>
          <p:nvPr/>
        </p:nvSpPr>
        <p:spPr>
          <a:xfrm>
            <a:off x="2586038" y="436326"/>
            <a:ext cx="4613096" cy="369332"/>
          </a:xfrm>
          <a:prstGeom prst="rect">
            <a:avLst/>
          </a:prstGeom>
          <a:noFill/>
        </p:spPr>
        <p:txBody>
          <a:bodyPr wrap="square">
            <a:spAutoFit/>
          </a:bodyPr>
          <a:lstStyle/>
          <a:p>
            <a:pPr algn="ctr"/>
            <a:r>
              <a:rPr lang="en-US" altLang="en-US" b="1" dirty="0">
                <a:solidFill>
                  <a:schemeClr val="bg1"/>
                </a:solidFill>
              </a:rPr>
              <a:t>Other general control measures  - TC 46 </a:t>
            </a:r>
          </a:p>
        </p:txBody>
      </p:sp>
      <p:pic>
        <p:nvPicPr>
          <p:cNvPr id="4" name="Picture 3">
            <a:extLst>
              <a:ext uri="{FF2B5EF4-FFF2-40B4-BE49-F238E27FC236}">
                <a16:creationId xmlns:a16="http://schemas.microsoft.com/office/drawing/2014/main" id="{FB340927-B392-0D6A-DE4E-CCAB6AED49F3}"/>
              </a:ext>
            </a:extLst>
          </p:cNvPr>
          <p:cNvPicPr>
            <a:picLocks noChangeAspect="1"/>
          </p:cNvPicPr>
          <p:nvPr/>
        </p:nvPicPr>
        <p:blipFill>
          <a:blip r:embed="rId2"/>
          <a:stretch>
            <a:fillRect/>
          </a:stretch>
        </p:blipFill>
        <p:spPr>
          <a:xfrm>
            <a:off x="297951" y="1964019"/>
            <a:ext cx="3515745" cy="3901126"/>
          </a:xfrm>
          <a:prstGeom prst="rect">
            <a:avLst/>
          </a:prstGeom>
        </p:spPr>
      </p:pic>
      <p:pic>
        <p:nvPicPr>
          <p:cNvPr id="6" name="Picture 5">
            <a:extLst>
              <a:ext uri="{FF2B5EF4-FFF2-40B4-BE49-F238E27FC236}">
                <a16:creationId xmlns:a16="http://schemas.microsoft.com/office/drawing/2014/main" id="{359A4B63-FDF4-804E-60F8-8C0992B811E4}"/>
              </a:ext>
            </a:extLst>
          </p:cNvPr>
          <p:cNvPicPr>
            <a:picLocks noChangeAspect="1"/>
          </p:cNvPicPr>
          <p:nvPr/>
        </p:nvPicPr>
        <p:blipFill>
          <a:blip r:embed="rId3"/>
          <a:stretch>
            <a:fillRect/>
          </a:stretch>
        </p:blipFill>
        <p:spPr>
          <a:xfrm>
            <a:off x="4143393" y="1747980"/>
            <a:ext cx="4560431" cy="2217783"/>
          </a:xfrm>
          <a:prstGeom prst="rect">
            <a:avLst/>
          </a:prstGeom>
        </p:spPr>
      </p:pic>
      <p:pic>
        <p:nvPicPr>
          <p:cNvPr id="8" name="Picture 7">
            <a:extLst>
              <a:ext uri="{FF2B5EF4-FFF2-40B4-BE49-F238E27FC236}">
                <a16:creationId xmlns:a16="http://schemas.microsoft.com/office/drawing/2014/main" id="{DFEB99FB-B3E5-4202-85D4-C9F3D385E66D}"/>
              </a:ext>
            </a:extLst>
          </p:cNvPr>
          <p:cNvPicPr>
            <a:picLocks noChangeAspect="1"/>
          </p:cNvPicPr>
          <p:nvPr/>
        </p:nvPicPr>
        <p:blipFill>
          <a:blip r:embed="rId4"/>
          <a:stretch>
            <a:fillRect/>
          </a:stretch>
        </p:blipFill>
        <p:spPr>
          <a:xfrm>
            <a:off x="4143393" y="4152647"/>
            <a:ext cx="4560431" cy="2217783"/>
          </a:xfrm>
          <a:prstGeom prst="rect">
            <a:avLst/>
          </a:prstGeom>
        </p:spPr>
      </p:pic>
      <p:sp>
        <p:nvSpPr>
          <p:cNvPr id="10" name="TextBox 9">
            <a:extLst>
              <a:ext uri="{FF2B5EF4-FFF2-40B4-BE49-F238E27FC236}">
                <a16:creationId xmlns:a16="http://schemas.microsoft.com/office/drawing/2014/main" id="{3B694D2F-FCDB-74E9-3BF3-2AF69A3468E5}"/>
              </a:ext>
            </a:extLst>
          </p:cNvPr>
          <p:cNvSpPr txBox="1"/>
          <p:nvPr/>
        </p:nvSpPr>
        <p:spPr>
          <a:xfrm>
            <a:off x="4767209" y="1340120"/>
            <a:ext cx="3868220" cy="369332"/>
          </a:xfrm>
          <a:prstGeom prst="rect">
            <a:avLst/>
          </a:prstGeom>
          <a:noFill/>
        </p:spPr>
        <p:txBody>
          <a:bodyPr wrap="square">
            <a:spAutoFit/>
          </a:bodyPr>
          <a:lstStyle/>
          <a:p>
            <a:pPr algn="ctr"/>
            <a:r>
              <a:rPr lang="en-GB" altLang="en-US" dirty="0">
                <a:cs typeface="Times New Roman" panose="02020603050405020304" pitchFamily="18" charset="0"/>
              </a:rPr>
              <a:t>Tools to use</a:t>
            </a:r>
            <a:endParaRPr lang="en-GB" altLang="en-US" dirty="0"/>
          </a:p>
        </p:txBody>
      </p:sp>
    </p:spTree>
    <p:extLst>
      <p:ext uri="{BB962C8B-B14F-4D97-AF65-F5344CB8AC3E}">
        <p14:creationId xmlns:p14="http://schemas.microsoft.com/office/powerpoint/2010/main" val="352821722"/>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86997" y="5738655"/>
            <a:ext cx="2819400" cy="510952"/>
          </a:xfrm>
        </p:spPr>
        <p:txBody>
          <a:bodyPr>
            <a:normAutofit/>
          </a:bodyPr>
          <a:lstStyle/>
          <a:p>
            <a:r>
              <a:rPr lang="en-GB" sz="1800" dirty="0">
                <a:latin typeface="Arial" panose="020B0604020202020204" pitchFamily="34" charset="0"/>
                <a:cs typeface="Arial" panose="020B0604020202020204" pitchFamily="34" charset="0"/>
              </a:rPr>
              <a:t>Contact Point</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424" t="6250" r="19509" b="12696"/>
          <a:stretch/>
        </p:blipFill>
        <p:spPr bwMode="auto">
          <a:xfrm>
            <a:off x="4654193" y="2152328"/>
            <a:ext cx="3625711" cy="3036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a:cxnSpLocks/>
          </p:cNvCxnSpPr>
          <p:nvPr/>
        </p:nvCxnSpPr>
        <p:spPr>
          <a:xfrm flipH="1" flipV="1">
            <a:off x="4772704" y="3545453"/>
            <a:ext cx="2039062" cy="2193202"/>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906397" y="5539701"/>
            <a:ext cx="1237603" cy="646331"/>
          </a:xfrm>
          <a:prstGeom prst="rect">
            <a:avLst/>
          </a:prstGeom>
          <a:noFill/>
        </p:spPr>
        <p:txBody>
          <a:bodyPr wrap="square" rtlCol="0">
            <a:spAutoFit/>
          </a:bodyPr>
          <a:lstStyle/>
          <a:p>
            <a:pPr algn="ctr"/>
            <a:r>
              <a:rPr lang="en-GB" dirty="0"/>
              <a:t>Direction of Car</a:t>
            </a:r>
          </a:p>
        </p:txBody>
      </p:sp>
      <p:cxnSp>
        <p:nvCxnSpPr>
          <p:cNvPr id="9" name="Straight Arrow Connector 8"/>
          <p:cNvCxnSpPr>
            <a:cxnSpLocks/>
            <a:endCxn id="7" idx="0"/>
          </p:cNvCxnSpPr>
          <p:nvPr/>
        </p:nvCxnSpPr>
        <p:spPr>
          <a:xfrm>
            <a:off x="5792235" y="3312547"/>
            <a:ext cx="2732964" cy="222715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3002" y="2228362"/>
            <a:ext cx="4110681" cy="2585323"/>
          </a:xfrm>
          <a:prstGeom prst="rect">
            <a:avLst/>
          </a:prstGeom>
          <a:noFill/>
        </p:spPr>
        <p:txBody>
          <a:bodyPr wrap="square" rtlCol="0">
            <a:spAutoFit/>
          </a:bodyPr>
          <a:lstStyle/>
          <a:p>
            <a:pPr marL="285750" indent="-285750">
              <a:buFont typeface="Arial" panose="020B0604020202020204" pitchFamily="34" charset="0"/>
              <a:buChar char="•"/>
            </a:pPr>
            <a:r>
              <a:rPr lang="en-GB" dirty="0"/>
              <a:t>Operator went to assist two colleagues sort out an out of line stack. </a:t>
            </a:r>
          </a:p>
          <a:p>
            <a:pPr marL="285750" indent="-285750">
              <a:buFont typeface="Arial" panose="020B0604020202020204" pitchFamily="34" charset="0"/>
              <a:buChar char="•"/>
            </a:pPr>
            <a:r>
              <a:rPr lang="en-GB" dirty="0"/>
              <a:t>It is likely he had his right foot on the roller and left foot on the floor</a:t>
            </a:r>
          </a:p>
          <a:p>
            <a:pPr marL="285750" indent="-285750">
              <a:buFont typeface="Arial" panose="020B0604020202020204" pitchFamily="34" charset="0"/>
              <a:buChar char="•"/>
            </a:pPr>
            <a:r>
              <a:rPr lang="en-GB" dirty="0"/>
              <a:t>TC was behind him and he did not hear or see the car movement</a:t>
            </a:r>
          </a:p>
          <a:p>
            <a:pPr marL="285750" indent="-285750">
              <a:buFont typeface="Arial" panose="020B0604020202020204" pitchFamily="34" charset="0"/>
              <a:buChar char="•"/>
            </a:pPr>
            <a:r>
              <a:rPr lang="en-GB" dirty="0"/>
              <a:t>The scanner did not pick him up</a:t>
            </a:r>
          </a:p>
          <a:p>
            <a:pPr marL="285750" indent="-285750">
              <a:buFont typeface="Arial" panose="020B0604020202020204" pitchFamily="34" charset="0"/>
              <a:buChar char="•"/>
            </a:pPr>
            <a:r>
              <a:rPr lang="en-GB" dirty="0"/>
              <a:t>The car struck him and kept moving</a:t>
            </a:r>
          </a:p>
        </p:txBody>
      </p:sp>
      <p:sp>
        <p:nvSpPr>
          <p:cNvPr id="8" name="Title 2"/>
          <p:cNvSpPr txBox="1">
            <a:spLocks/>
          </p:cNvSpPr>
          <p:nvPr/>
        </p:nvSpPr>
        <p:spPr>
          <a:xfrm>
            <a:off x="3255635" y="1304764"/>
            <a:ext cx="3283352" cy="73955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dirty="0"/>
              <a:t>What Happened</a:t>
            </a:r>
          </a:p>
        </p:txBody>
      </p:sp>
      <p:sp>
        <p:nvSpPr>
          <p:cNvPr id="16" name="TextBox 15">
            <a:extLst>
              <a:ext uri="{FF2B5EF4-FFF2-40B4-BE49-F238E27FC236}">
                <a16:creationId xmlns:a16="http://schemas.microsoft.com/office/drawing/2014/main" id="{C7282661-4E89-DD19-3013-0712F7C45613}"/>
              </a:ext>
            </a:extLst>
          </p:cNvPr>
          <p:cNvSpPr txBox="1"/>
          <p:nvPr/>
        </p:nvSpPr>
        <p:spPr>
          <a:xfrm>
            <a:off x="2586038" y="436326"/>
            <a:ext cx="4613096" cy="369332"/>
          </a:xfrm>
          <a:prstGeom prst="rect">
            <a:avLst/>
          </a:prstGeom>
          <a:noFill/>
        </p:spPr>
        <p:txBody>
          <a:bodyPr wrap="square">
            <a:spAutoFit/>
          </a:bodyPr>
          <a:lstStyle/>
          <a:p>
            <a:pPr algn="ctr"/>
            <a:r>
              <a:rPr lang="en-US" altLang="en-US" b="1" dirty="0">
                <a:solidFill>
                  <a:schemeClr val="bg1"/>
                </a:solidFill>
              </a:rPr>
              <a:t>Appendices   </a:t>
            </a:r>
          </a:p>
        </p:txBody>
      </p:sp>
      <p:sp>
        <p:nvSpPr>
          <p:cNvPr id="17" name="TextBox 16">
            <a:extLst>
              <a:ext uri="{FF2B5EF4-FFF2-40B4-BE49-F238E27FC236}">
                <a16:creationId xmlns:a16="http://schemas.microsoft.com/office/drawing/2014/main" id="{2678616F-CB26-50E2-B54A-D36C840771D6}"/>
              </a:ext>
            </a:extLst>
          </p:cNvPr>
          <p:cNvSpPr txBox="1"/>
          <p:nvPr/>
        </p:nvSpPr>
        <p:spPr>
          <a:xfrm>
            <a:off x="2666519" y="776870"/>
            <a:ext cx="4613096" cy="369332"/>
          </a:xfrm>
          <a:prstGeom prst="rect">
            <a:avLst/>
          </a:prstGeom>
          <a:noFill/>
        </p:spPr>
        <p:txBody>
          <a:bodyPr wrap="square">
            <a:spAutoFit/>
          </a:bodyPr>
          <a:lstStyle/>
          <a:p>
            <a:pPr algn="ctr"/>
            <a:r>
              <a:rPr lang="en-US" altLang="en-US" b="1" dirty="0">
                <a:solidFill>
                  <a:schemeClr val="bg1"/>
                </a:solidFill>
              </a:rPr>
              <a:t> Transfer Car Incident  </a:t>
            </a:r>
          </a:p>
        </p:txBody>
      </p:sp>
    </p:spTree>
    <p:extLst>
      <p:ext uri="{BB962C8B-B14F-4D97-AF65-F5344CB8AC3E}">
        <p14:creationId xmlns:p14="http://schemas.microsoft.com/office/powerpoint/2010/main" val="6250189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txBox="1">
            <a:spLocks/>
          </p:cNvSpPr>
          <p:nvPr/>
        </p:nvSpPr>
        <p:spPr>
          <a:xfrm>
            <a:off x="3255635" y="1304764"/>
            <a:ext cx="3283352" cy="73955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dirty="0"/>
              <a:t>What Happened</a:t>
            </a:r>
          </a:p>
        </p:txBody>
      </p:sp>
      <p:sp>
        <p:nvSpPr>
          <p:cNvPr id="16" name="TextBox 15">
            <a:extLst>
              <a:ext uri="{FF2B5EF4-FFF2-40B4-BE49-F238E27FC236}">
                <a16:creationId xmlns:a16="http://schemas.microsoft.com/office/drawing/2014/main" id="{C7282661-4E89-DD19-3013-0712F7C45613}"/>
              </a:ext>
            </a:extLst>
          </p:cNvPr>
          <p:cNvSpPr txBox="1"/>
          <p:nvPr/>
        </p:nvSpPr>
        <p:spPr>
          <a:xfrm>
            <a:off x="2586038" y="436326"/>
            <a:ext cx="4613096" cy="369332"/>
          </a:xfrm>
          <a:prstGeom prst="rect">
            <a:avLst/>
          </a:prstGeom>
          <a:noFill/>
        </p:spPr>
        <p:txBody>
          <a:bodyPr wrap="square">
            <a:spAutoFit/>
          </a:bodyPr>
          <a:lstStyle/>
          <a:p>
            <a:pPr algn="ctr"/>
            <a:r>
              <a:rPr lang="en-US" altLang="en-US" b="1" dirty="0">
                <a:solidFill>
                  <a:schemeClr val="bg1"/>
                </a:solidFill>
              </a:rPr>
              <a:t>Appendices   </a:t>
            </a:r>
          </a:p>
        </p:txBody>
      </p:sp>
      <p:sp>
        <p:nvSpPr>
          <p:cNvPr id="17" name="TextBox 16">
            <a:extLst>
              <a:ext uri="{FF2B5EF4-FFF2-40B4-BE49-F238E27FC236}">
                <a16:creationId xmlns:a16="http://schemas.microsoft.com/office/drawing/2014/main" id="{2678616F-CB26-50E2-B54A-D36C840771D6}"/>
              </a:ext>
            </a:extLst>
          </p:cNvPr>
          <p:cNvSpPr txBox="1"/>
          <p:nvPr/>
        </p:nvSpPr>
        <p:spPr>
          <a:xfrm>
            <a:off x="2666519" y="776870"/>
            <a:ext cx="4613096" cy="369332"/>
          </a:xfrm>
          <a:prstGeom prst="rect">
            <a:avLst/>
          </a:prstGeom>
          <a:noFill/>
        </p:spPr>
        <p:txBody>
          <a:bodyPr wrap="square">
            <a:spAutoFit/>
          </a:bodyPr>
          <a:lstStyle/>
          <a:p>
            <a:pPr algn="ctr"/>
            <a:r>
              <a:rPr lang="en-US" altLang="en-US" b="1" dirty="0">
                <a:solidFill>
                  <a:schemeClr val="bg1"/>
                </a:solidFill>
              </a:rPr>
              <a:t> Transfer Car Incident   </a:t>
            </a:r>
          </a:p>
        </p:txBody>
      </p:sp>
      <p:pic>
        <p:nvPicPr>
          <p:cNvPr id="2" name="Picture 1">
            <a:extLst>
              <a:ext uri="{FF2B5EF4-FFF2-40B4-BE49-F238E27FC236}">
                <a16:creationId xmlns:a16="http://schemas.microsoft.com/office/drawing/2014/main" id="{57142F15-CE58-9685-1424-243B148741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797" t="5859" r="32467" b="12121"/>
          <a:stretch/>
        </p:blipFill>
        <p:spPr bwMode="auto">
          <a:xfrm>
            <a:off x="556849" y="2044316"/>
            <a:ext cx="3283351" cy="3408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3A644DAE-FF8B-51CA-EFF8-C54A2481D767}"/>
              </a:ext>
            </a:extLst>
          </p:cNvPr>
          <p:cNvSpPr txBox="1"/>
          <p:nvPr/>
        </p:nvSpPr>
        <p:spPr>
          <a:xfrm>
            <a:off x="4066885" y="2313819"/>
            <a:ext cx="4859623" cy="3139321"/>
          </a:xfrm>
          <a:prstGeom prst="rect">
            <a:avLst/>
          </a:prstGeom>
          <a:noFill/>
        </p:spPr>
        <p:txBody>
          <a:bodyPr wrap="square" rtlCol="0">
            <a:spAutoFit/>
          </a:bodyPr>
          <a:lstStyle/>
          <a:p>
            <a:pPr marL="285750" indent="-285750">
              <a:buFont typeface="Arial" panose="020B0604020202020204" pitchFamily="34" charset="0"/>
              <a:buChar char="•"/>
            </a:pPr>
            <a:r>
              <a:rPr lang="en-GB" dirty="0"/>
              <a:t>Curve would have pulled his leg in – rather than push it away</a:t>
            </a:r>
          </a:p>
          <a:p>
            <a:pPr marL="285750" indent="-285750">
              <a:buFont typeface="Arial" panose="020B0604020202020204" pitchFamily="34" charset="0"/>
              <a:buChar char="•"/>
            </a:pPr>
            <a:r>
              <a:rPr lang="en-GB" dirty="0"/>
              <a:t>He was dragged 4m before the car was stopped.</a:t>
            </a:r>
          </a:p>
          <a:p>
            <a:pPr marL="285750" indent="-285750">
              <a:buFont typeface="Arial" panose="020B0604020202020204" pitchFamily="34" charset="0"/>
              <a:buChar char="•"/>
            </a:pPr>
            <a:r>
              <a:rPr lang="en-GB" dirty="0"/>
              <a:t>He colleagues freed him</a:t>
            </a:r>
          </a:p>
          <a:p>
            <a:pPr marL="285750" indent="-285750">
              <a:buFont typeface="Arial" panose="020B0604020202020204" pitchFamily="34" charset="0"/>
              <a:buChar char="•"/>
            </a:pPr>
            <a:r>
              <a:rPr lang="en-GB" dirty="0"/>
              <a:t>He was badly injured</a:t>
            </a:r>
          </a:p>
          <a:p>
            <a:pPr marL="285750" indent="-285750">
              <a:buFont typeface="Arial" panose="020B0604020202020204" pitchFamily="34" charset="0"/>
              <a:buChar char="•"/>
            </a:pPr>
            <a:r>
              <a:rPr lang="en-GB" dirty="0"/>
              <a:t>His colleagues attached a tourniquet to halt the bleeding.</a:t>
            </a:r>
          </a:p>
          <a:p>
            <a:pPr marL="285750" indent="-285750">
              <a:buFont typeface="Arial" panose="020B0604020202020204" pitchFamily="34" charset="0"/>
              <a:buChar char="•"/>
            </a:pPr>
            <a:r>
              <a:rPr lang="en-GB" dirty="0"/>
              <a:t>Emergency services arrived and took him to hospital.</a:t>
            </a:r>
          </a:p>
          <a:p>
            <a:pPr marL="285750" indent="-285750">
              <a:buFont typeface="Arial" panose="020B0604020202020204" pitchFamily="34" charset="0"/>
              <a:buChar char="•"/>
            </a:pPr>
            <a:r>
              <a:rPr lang="en-GB" dirty="0"/>
              <a:t>His lost his left leg below the knee</a:t>
            </a:r>
          </a:p>
        </p:txBody>
      </p:sp>
      <p:cxnSp>
        <p:nvCxnSpPr>
          <p:cNvPr id="10" name="Straight Arrow Connector 9">
            <a:extLst>
              <a:ext uri="{FF2B5EF4-FFF2-40B4-BE49-F238E27FC236}">
                <a16:creationId xmlns:a16="http://schemas.microsoft.com/office/drawing/2014/main" id="{EADAC117-91F6-CEF1-2B88-138F5DEE2D15}"/>
              </a:ext>
            </a:extLst>
          </p:cNvPr>
          <p:cNvCxnSpPr>
            <a:cxnSpLocks/>
          </p:cNvCxnSpPr>
          <p:nvPr/>
        </p:nvCxnSpPr>
        <p:spPr>
          <a:xfrm flipH="1">
            <a:off x="2280863" y="2722410"/>
            <a:ext cx="1786022" cy="9981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DD1F817E-A1C0-405E-C057-EA8BDAEF16B4}"/>
              </a:ext>
            </a:extLst>
          </p:cNvPr>
          <p:cNvSpPr>
            <a:spLocks noGrp="1"/>
          </p:cNvSpPr>
          <p:nvPr>
            <p:ph type="title"/>
          </p:nvPr>
        </p:nvSpPr>
        <p:spPr/>
        <p:txBody>
          <a:bodyPr/>
          <a:lstStyle/>
          <a:p>
            <a:endParaRPr lang="en-GB" dirty="0"/>
          </a:p>
        </p:txBody>
      </p:sp>
    </p:spTree>
    <p:extLst>
      <p:ext uri="{BB962C8B-B14F-4D97-AF65-F5344CB8AC3E}">
        <p14:creationId xmlns:p14="http://schemas.microsoft.com/office/powerpoint/2010/main" val="1955290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id="{2BD29EDF-7C46-8E64-58CA-D018E2DAD7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3938" y="1533525"/>
            <a:ext cx="2960687" cy="394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2">
            <a:extLst>
              <a:ext uri="{FF2B5EF4-FFF2-40B4-BE49-F238E27FC236}">
                <a16:creationId xmlns:a16="http://schemas.microsoft.com/office/drawing/2014/main" id="{657AE270-7A2C-DD07-10EC-9D6C1BDF12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7125" y="1500188"/>
            <a:ext cx="3009900"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3">
            <a:extLst>
              <a:ext uri="{FF2B5EF4-FFF2-40B4-BE49-F238E27FC236}">
                <a16:creationId xmlns:a16="http://schemas.microsoft.com/office/drawing/2014/main" id="{31EBD517-49FA-E8BA-95EB-018E943DBD2D}"/>
              </a:ext>
            </a:extLst>
          </p:cNvPr>
          <p:cNvSpPr txBox="1">
            <a:spLocks noChangeArrowheads="1"/>
          </p:cNvSpPr>
          <p:nvPr/>
        </p:nvSpPr>
        <p:spPr bwMode="auto">
          <a:xfrm>
            <a:off x="684213" y="5764213"/>
            <a:ext cx="78787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dirty="0"/>
              <a:t>Eliminate transfer car use and replace with mechanical  / conveyor systems</a:t>
            </a:r>
          </a:p>
        </p:txBody>
      </p:sp>
      <p:sp>
        <p:nvSpPr>
          <p:cNvPr id="13317" name="TextBox 4">
            <a:extLst>
              <a:ext uri="{FF2B5EF4-FFF2-40B4-BE49-F238E27FC236}">
                <a16:creationId xmlns:a16="http://schemas.microsoft.com/office/drawing/2014/main" id="{8291346D-2240-94E2-2B8D-2B4339465296}"/>
              </a:ext>
            </a:extLst>
          </p:cNvPr>
          <p:cNvSpPr txBox="1">
            <a:spLocks noChangeArrowheads="1"/>
          </p:cNvSpPr>
          <p:nvPr/>
        </p:nvSpPr>
        <p:spPr bwMode="auto">
          <a:xfrm>
            <a:off x="3624263" y="628650"/>
            <a:ext cx="21210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b="1" dirty="0">
                <a:solidFill>
                  <a:schemeClr val="bg1"/>
                </a:solidFill>
              </a:rPr>
              <a:t>Elimination – TC1</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012AC0DC-A872-1194-0914-8996551F5F95}"/>
              </a:ext>
            </a:extLst>
          </p:cNvPr>
          <p:cNvSpPr>
            <a:spLocks noGrp="1" noChangeArrowheads="1"/>
          </p:cNvSpPr>
          <p:nvPr>
            <p:ph type="title" idx="4294967295"/>
          </p:nvPr>
        </p:nvSpPr>
        <p:spPr bwMode="auto">
          <a:xfrm>
            <a:off x="2065106" y="328773"/>
            <a:ext cx="5599415" cy="6241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3600" dirty="0">
                <a:solidFill>
                  <a:schemeClr val="bg1"/>
                </a:solidFill>
              </a:rPr>
              <a:t> </a:t>
            </a:r>
            <a:r>
              <a:rPr lang="en-US" altLang="en-US" sz="1800" b="1" dirty="0">
                <a:solidFill>
                  <a:schemeClr val="bg1"/>
                </a:solidFill>
                <a:latin typeface="Arial" panose="020B0604020202020204" pitchFamily="34" charset="0"/>
                <a:cs typeface="Arial" panose="020B0604020202020204" pitchFamily="34" charset="0"/>
              </a:rPr>
              <a:t>Prevent access to the transfer car</a:t>
            </a:r>
            <a:r>
              <a:rPr lang="en-GB" altLang="en-US" sz="1800" b="1" dirty="0">
                <a:solidFill>
                  <a:schemeClr val="bg1"/>
                </a:solidFill>
                <a:latin typeface="Arial" panose="020B0604020202020204" pitchFamily="34" charset="0"/>
                <a:cs typeface="Arial" panose="020B0604020202020204" pitchFamily="34" charset="0"/>
              </a:rPr>
              <a:t> – TC 2</a:t>
            </a:r>
          </a:p>
        </p:txBody>
      </p:sp>
      <p:sp>
        <p:nvSpPr>
          <p:cNvPr id="4" name="Rectangle 3">
            <a:extLst>
              <a:ext uri="{FF2B5EF4-FFF2-40B4-BE49-F238E27FC236}">
                <a16:creationId xmlns:a16="http://schemas.microsoft.com/office/drawing/2014/main" id="{839AF3A1-DA4F-EFA0-EB10-C0D1BD4AD48D}"/>
              </a:ext>
            </a:extLst>
          </p:cNvPr>
          <p:cNvSpPr/>
          <p:nvPr/>
        </p:nvSpPr>
        <p:spPr>
          <a:xfrm>
            <a:off x="3992829" y="1423988"/>
            <a:ext cx="5017607" cy="4801314"/>
          </a:xfrm>
          <a:prstGeom prst="rect">
            <a:avLst/>
          </a:prstGeom>
        </p:spPr>
        <p:txBody>
          <a:bodyPr wrap="square">
            <a:spAutoFit/>
          </a:bodyPr>
          <a:lstStyle/>
          <a:p>
            <a:pPr>
              <a:spcAft>
                <a:spcPts val="0"/>
              </a:spcAft>
              <a:defRPr/>
            </a:pPr>
            <a:r>
              <a:rPr lang="en-GB"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a:t>
            </a:r>
            <a:r>
              <a:rPr lang="en-GB" b="1" dirty="0">
                <a:solidFill>
                  <a:srgbClr val="000000"/>
                </a:solidFill>
                <a:ea typeface="Times New Roman" panose="02020603050405020304" pitchFamily="18" charset="0"/>
              </a:rPr>
              <a:t>hysical enclosure of the transfer car route</a:t>
            </a:r>
          </a:p>
          <a:p>
            <a:pPr>
              <a:spcAft>
                <a:spcPts val="0"/>
              </a:spcAft>
              <a:defRPr/>
            </a:pPr>
            <a:r>
              <a:rPr lang="en-GB" b="1" dirty="0">
                <a:solidFill>
                  <a:srgbClr val="000000"/>
                </a:solidFill>
                <a:ea typeface="Times New Roman" panose="02020603050405020304" pitchFamily="18" charset="0"/>
              </a:rPr>
              <a:t> </a:t>
            </a:r>
            <a:endParaRPr lang="en-GB" dirty="0"/>
          </a:p>
          <a:p>
            <a:pPr marL="285750" indent="-285750">
              <a:spcAft>
                <a:spcPts val="0"/>
              </a:spcAft>
              <a:buFont typeface="Arial" panose="020B0604020202020204" pitchFamily="34" charset="0"/>
              <a:buChar char="•"/>
              <a:defRPr/>
            </a:pPr>
            <a:r>
              <a:rPr lang="en-GB" dirty="0">
                <a:ea typeface="Times New Roman" panose="02020603050405020304" pitchFamily="18" charset="0"/>
              </a:rPr>
              <a:t>Install a combination of fixed guarding  / safety system to protect the restricted area with controlled gated entry – control philosophy in place to ensure that the transfer car </a:t>
            </a:r>
            <a:r>
              <a:rPr lang="en-GB" u="sng" dirty="0">
                <a:ea typeface="Times New Roman" panose="02020603050405020304" pitchFamily="18" charset="0"/>
              </a:rPr>
              <a:t>cannot operate</a:t>
            </a:r>
            <a:r>
              <a:rPr lang="en-GB" dirty="0">
                <a:ea typeface="Times New Roman" panose="02020603050405020304" pitchFamily="18" charset="0"/>
              </a:rPr>
              <a:t> whilst there is activity / presence in the car cell.</a:t>
            </a:r>
          </a:p>
          <a:p>
            <a:pPr>
              <a:spcAft>
                <a:spcPts val="0"/>
              </a:spcAft>
              <a:defRPr/>
            </a:pPr>
            <a:endParaRPr lang="en-GB" dirty="0">
              <a:ea typeface="Times New Roman" panose="02020603050405020304" pitchFamily="18" charset="0"/>
            </a:endParaRPr>
          </a:p>
          <a:p>
            <a:pPr marL="285750" indent="-285750">
              <a:spcAft>
                <a:spcPts val="0"/>
              </a:spcAft>
              <a:buFont typeface="Arial" panose="020B0604020202020204" pitchFamily="34" charset="0"/>
              <a:buChar char="•"/>
              <a:defRPr/>
            </a:pPr>
            <a:r>
              <a:rPr lang="en-GB" dirty="0"/>
              <a:t>Height of the fence to a minimum of 1400mm from the floor.</a:t>
            </a:r>
            <a:r>
              <a:rPr lang="en-GB" dirty="0">
                <a:latin typeface="Myriad Pro Light"/>
              </a:rPr>
              <a:t> </a:t>
            </a:r>
            <a:r>
              <a:rPr lang="en-GB" dirty="0"/>
              <a:t>The gap between the floor to the bottom of the fence should be no more than 180mm.</a:t>
            </a:r>
          </a:p>
          <a:p>
            <a:pPr>
              <a:spcAft>
                <a:spcPts val="0"/>
              </a:spcAft>
              <a:defRPr/>
            </a:pPr>
            <a:endParaRPr lang="en-GB" dirty="0"/>
          </a:p>
          <a:p>
            <a:pPr marL="285750" indent="-285750">
              <a:spcAft>
                <a:spcPts val="0"/>
              </a:spcAft>
              <a:buFont typeface="Arial" panose="020B0604020202020204" pitchFamily="34" charset="0"/>
              <a:buChar char="•"/>
              <a:defRPr/>
            </a:pPr>
            <a:r>
              <a:rPr lang="en-GB" dirty="0">
                <a:ea typeface="Times New Roman" panose="02020603050405020304" pitchFamily="18" charset="0"/>
              </a:rPr>
              <a:t>Reach distances to the hazard should be considered using the BS EN 13857 standard (upper and lower limb reach distances).</a:t>
            </a:r>
          </a:p>
        </p:txBody>
      </p:sp>
      <p:pic>
        <p:nvPicPr>
          <p:cNvPr id="14340" name="Content Placeholder 6">
            <a:extLst>
              <a:ext uri="{FF2B5EF4-FFF2-40B4-BE49-F238E27FC236}">
                <a16:creationId xmlns:a16="http://schemas.microsoft.com/office/drawing/2014/main" id="{27A52A43-4D1A-CEF0-2424-A3E5F1A8F3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5275" y="1423988"/>
            <a:ext cx="330835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15">
            <a:extLst>
              <a:ext uri="{FF2B5EF4-FFF2-40B4-BE49-F238E27FC236}">
                <a16:creationId xmlns:a16="http://schemas.microsoft.com/office/drawing/2014/main" id="{91B1637C-91C0-8D31-1267-3A1238615768}"/>
              </a:ext>
            </a:extLst>
          </p:cNvPr>
          <p:cNvPicPr>
            <a:picLocks noChangeAspect="1"/>
          </p:cNvPicPr>
          <p:nvPr/>
        </p:nvPicPr>
        <p:blipFill>
          <a:blip r:embed="rId5"/>
          <a:stretch>
            <a:fillRect/>
          </a:stretch>
        </p:blipFill>
        <p:spPr>
          <a:xfrm>
            <a:off x="295275" y="4133850"/>
            <a:ext cx="3308350" cy="2206625"/>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715C0CB8-CADD-15AF-A4DF-ED072B3B20FB}"/>
              </a:ext>
            </a:extLst>
          </p:cNvPr>
          <p:cNvSpPr txBox="1"/>
          <p:nvPr/>
        </p:nvSpPr>
        <p:spPr>
          <a:xfrm>
            <a:off x="2881902" y="890795"/>
            <a:ext cx="4613096" cy="369332"/>
          </a:xfrm>
          <a:prstGeom prst="rect">
            <a:avLst/>
          </a:prstGeom>
          <a:noFill/>
        </p:spPr>
        <p:txBody>
          <a:bodyPr wrap="square">
            <a:spAutoFit/>
          </a:bodyPr>
          <a:lstStyle/>
          <a:p>
            <a:pPr algn="ctr"/>
            <a:r>
              <a:rPr lang="en-GB" altLang="en-US" b="1" dirty="0">
                <a:solidFill>
                  <a:schemeClr val="bg1"/>
                </a:solidFill>
              </a:rPr>
              <a:t>Physical enclosure</a:t>
            </a:r>
            <a:endParaRPr lang="en-GB" altLang="en-US" dirty="0">
              <a:solidFill>
                <a:schemeClr val="bg1"/>
              </a:solidFill>
            </a:endParaRPr>
          </a:p>
        </p:txBody>
      </p:sp>
    </p:spTree>
    <p:custDataLst>
      <p:tags r:id="rId1"/>
    </p:custDataLst>
  </p:cSld>
  <p:clrMapOvr>
    <a:masterClrMapping/>
  </p:clrMapOvr>
  <p:transition advTm="58035"/>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Content Placeholder 7">
            <a:extLst>
              <a:ext uri="{FF2B5EF4-FFF2-40B4-BE49-F238E27FC236}">
                <a16:creationId xmlns:a16="http://schemas.microsoft.com/office/drawing/2014/main" id="{0A43312C-1CFA-2034-8622-2E42BAB0AF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6062" y="1746735"/>
            <a:ext cx="3629484" cy="203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a:extLst>
              <a:ext uri="{FF2B5EF4-FFF2-40B4-BE49-F238E27FC236}">
                <a16:creationId xmlns:a16="http://schemas.microsoft.com/office/drawing/2014/main" id="{4E4861C7-44C5-CF35-30D2-467016E81EC3}"/>
              </a:ext>
            </a:extLst>
          </p:cNvPr>
          <p:cNvSpPr txBox="1">
            <a:spLocks noChangeArrowheads="1"/>
          </p:cNvSpPr>
          <p:nvPr/>
        </p:nvSpPr>
        <p:spPr bwMode="auto">
          <a:xfrm>
            <a:off x="388938" y="599282"/>
            <a:ext cx="8680450" cy="63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n-US" b="1" dirty="0">
                <a:solidFill>
                  <a:schemeClr val="bg1"/>
                </a:solidFill>
                <a:latin typeface="Calibri" panose="020F0502020204030204" pitchFamily="34" charset="0"/>
              </a:rPr>
              <a:t> </a:t>
            </a:r>
            <a:r>
              <a:rPr lang="en-US" altLang="en-US" b="1" dirty="0">
                <a:solidFill>
                  <a:schemeClr val="bg1"/>
                </a:solidFill>
              </a:rPr>
              <a:t>Prevent access to the transfer car – TC 3</a:t>
            </a:r>
            <a:r>
              <a:rPr lang="en-GB" altLang="en-US" b="1" dirty="0">
                <a:solidFill>
                  <a:schemeClr val="bg1"/>
                </a:solidFill>
              </a:rPr>
              <a:t> </a:t>
            </a:r>
          </a:p>
        </p:txBody>
      </p:sp>
      <p:sp>
        <p:nvSpPr>
          <p:cNvPr id="16388" name="Rectangle 3">
            <a:extLst>
              <a:ext uri="{FF2B5EF4-FFF2-40B4-BE49-F238E27FC236}">
                <a16:creationId xmlns:a16="http://schemas.microsoft.com/office/drawing/2014/main" id="{F04B5954-0887-A017-0760-155529854A42}"/>
              </a:ext>
            </a:extLst>
          </p:cNvPr>
          <p:cNvSpPr>
            <a:spLocks noChangeArrowheads="1"/>
          </p:cNvSpPr>
          <p:nvPr/>
        </p:nvSpPr>
        <p:spPr bwMode="auto">
          <a:xfrm>
            <a:off x="2646629" y="1373482"/>
            <a:ext cx="4545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b="1" dirty="0">
                <a:cs typeface="Times New Roman" panose="02020603050405020304" pitchFamily="18" charset="0"/>
              </a:rPr>
              <a:t>Controlled gated entry  / Key Exchange</a:t>
            </a:r>
            <a:endParaRPr lang="en-GB" altLang="en-US" b="1" dirty="0"/>
          </a:p>
        </p:txBody>
      </p:sp>
      <p:pic>
        <p:nvPicPr>
          <p:cNvPr id="16389" name="Picture 4">
            <a:extLst>
              <a:ext uri="{FF2B5EF4-FFF2-40B4-BE49-F238E27FC236}">
                <a16:creationId xmlns:a16="http://schemas.microsoft.com/office/drawing/2014/main" id="{64C8112E-E031-7D1E-A7E8-C83E88CBD8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20160" y="1775355"/>
            <a:ext cx="2370138"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5">
            <a:extLst>
              <a:ext uri="{FF2B5EF4-FFF2-40B4-BE49-F238E27FC236}">
                <a16:creationId xmlns:a16="http://schemas.microsoft.com/office/drawing/2014/main" id="{927A7FC3-4913-CD29-ECED-A86007CB7A0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9816" y="1797356"/>
            <a:ext cx="631825"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6">
            <a:extLst>
              <a:ext uri="{FF2B5EF4-FFF2-40B4-BE49-F238E27FC236}">
                <a16:creationId xmlns:a16="http://schemas.microsoft.com/office/drawing/2014/main" id="{900EBF19-A870-A1C5-68FE-810673FA1F3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61159" y="1819357"/>
            <a:ext cx="638175"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7">
            <a:extLst>
              <a:ext uri="{FF2B5EF4-FFF2-40B4-BE49-F238E27FC236}">
                <a16:creationId xmlns:a16="http://schemas.microsoft.com/office/drawing/2014/main" id="{4E2162B5-A465-64A7-D8F2-B4BDD6FBDFB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68852" y="1793500"/>
            <a:ext cx="582613"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Rectangle 8">
            <a:extLst>
              <a:ext uri="{FF2B5EF4-FFF2-40B4-BE49-F238E27FC236}">
                <a16:creationId xmlns:a16="http://schemas.microsoft.com/office/drawing/2014/main" id="{CF226581-5D7C-92AF-5AA2-9779A27742A2}"/>
              </a:ext>
            </a:extLst>
          </p:cNvPr>
          <p:cNvSpPr>
            <a:spLocks noChangeArrowheads="1"/>
          </p:cNvSpPr>
          <p:nvPr/>
        </p:nvSpPr>
        <p:spPr bwMode="auto">
          <a:xfrm>
            <a:off x="171450" y="3851817"/>
            <a:ext cx="889793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1600" dirty="0"/>
              <a:t>Principle of key exchange is one key per person and that person exchanges the key with a second key from the gate. The person holds on to the key during entry. This is for lane entry, not for maintenance tasks on the transfer car.</a:t>
            </a:r>
          </a:p>
          <a:p>
            <a:endParaRPr lang="en-GB" altLang="en-US" sz="1600" dirty="0">
              <a:solidFill>
                <a:srgbClr val="000000"/>
              </a:solidFill>
            </a:endParaRPr>
          </a:p>
          <a:p>
            <a:r>
              <a:rPr lang="en-GB" altLang="en-US" sz="1600" dirty="0">
                <a:solidFill>
                  <a:srgbClr val="000000"/>
                </a:solidFill>
              </a:rPr>
              <a:t>Example - There are 3 different lettered keys:-</a:t>
            </a:r>
          </a:p>
          <a:p>
            <a:endParaRPr lang="en-GB" altLang="en-US" sz="1600" dirty="0">
              <a:solidFill>
                <a:srgbClr val="000000"/>
              </a:solidFill>
            </a:endParaRPr>
          </a:p>
          <a:p>
            <a:r>
              <a:rPr lang="en-GB" altLang="en-US" sz="1600" b="1" dirty="0">
                <a:solidFill>
                  <a:srgbClr val="000000"/>
                </a:solidFill>
              </a:rPr>
              <a:t>A </a:t>
            </a:r>
            <a:r>
              <a:rPr lang="en-GB" altLang="en-US" sz="1600" dirty="0">
                <a:solidFill>
                  <a:srgbClr val="000000"/>
                </a:solidFill>
              </a:rPr>
              <a:t>= Master key – Will only fit into side of control panel and releases keys B. </a:t>
            </a:r>
          </a:p>
          <a:p>
            <a:r>
              <a:rPr lang="en-GB" altLang="en-US" sz="1600" b="1" dirty="0">
                <a:solidFill>
                  <a:srgbClr val="000000"/>
                </a:solidFill>
              </a:rPr>
              <a:t>B </a:t>
            </a:r>
            <a:r>
              <a:rPr lang="en-GB" altLang="en-US" sz="1600" dirty="0">
                <a:solidFill>
                  <a:srgbClr val="000000"/>
                </a:solidFill>
              </a:rPr>
              <a:t>= Gate release key – To be removed from control panel and inserted into safety gates to release key  </a:t>
            </a:r>
          </a:p>
          <a:p>
            <a:r>
              <a:rPr lang="en-GB" altLang="en-US" sz="1600" b="1" dirty="0">
                <a:solidFill>
                  <a:srgbClr val="000000"/>
                </a:solidFill>
              </a:rPr>
              <a:t>C </a:t>
            </a:r>
            <a:r>
              <a:rPr lang="en-GB" altLang="en-US" sz="1600" dirty="0">
                <a:solidFill>
                  <a:srgbClr val="000000"/>
                </a:solidFill>
              </a:rPr>
              <a:t>= Person retain key – To be kept on person at all times whilst inside the guarded area. </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a:extLst>
              <a:ext uri="{FF2B5EF4-FFF2-40B4-BE49-F238E27FC236}">
                <a16:creationId xmlns:a16="http://schemas.microsoft.com/office/drawing/2014/main" id="{4E4861C7-44C5-CF35-30D2-467016E81EC3}"/>
              </a:ext>
            </a:extLst>
          </p:cNvPr>
          <p:cNvSpPr txBox="1">
            <a:spLocks noChangeArrowheads="1"/>
          </p:cNvSpPr>
          <p:nvPr/>
        </p:nvSpPr>
        <p:spPr bwMode="auto">
          <a:xfrm>
            <a:off x="388937" y="616899"/>
            <a:ext cx="8680450" cy="63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n-US" b="1" dirty="0">
                <a:solidFill>
                  <a:schemeClr val="bg1"/>
                </a:solidFill>
                <a:latin typeface="Calibri" panose="020F0502020204030204" pitchFamily="34" charset="0"/>
              </a:rPr>
              <a:t> </a:t>
            </a:r>
            <a:r>
              <a:rPr lang="en-US" altLang="en-US" b="1" dirty="0">
                <a:solidFill>
                  <a:schemeClr val="bg1"/>
                </a:solidFill>
              </a:rPr>
              <a:t>Prevent access to the transfer car – TC 4</a:t>
            </a:r>
            <a:r>
              <a:rPr lang="en-GB" altLang="en-US" b="1" dirty="0">
                <a:solidFill>
                  <a:schemeClr val="bg1"/>
                </a:solidFill>
              </a:rPr>
              <a:t> </a:t>
            </a:r>
          </a:p>
        </p:txBody>
      </p:sp>
      <p:sp>
        <p:nvSpPr>
          <p:cNvPr id="2" name="Titel 1">
            <a:extLst>
              <a:ext uri="{FF2B5EF4-FFF2-40B4-BE49-F238E27FC236}">
                <a16:creationId xmlns:a16="http://schemas.microsoft.com/office/drawing/2014/main" id="{DBD057AB-53DF-7E56-4DED-854DEB88B94C}"/>
              </a:ext>
            </a:extLst>
          </p:cNvPr>
          <p:cNvSpPr txBox="1">
            <a:spLocks/>
          </p:cNvSpPr>
          <p:nvPr/>
        </p:nvSpPr>
        <p:spPr>
          <a:xfrm>
            <a:off x="534696" y="1420139"/>
            <a:ext cx="8388931" cy="47554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de-DE" sz="1800" b="1" dirty="0">
                <a:latin typeface="Arial" panose="020B0604020202020204" pitchFamily="34" charset="0"/>
                <a:cs typeface="Arial" panose="020B0604020202020204" pitchFamily="34" charset="0"/>
              </a:rPr>
              <a:t>Key-in-pocket (initial situation)</a:t>
            </a:r>
            <a:endParaRPr lang="de-DE" dirty="0"/>
          </a:p>
        </p:txBody>
      </p:sp>
      <p:sp>
        <p:nvSpPr>
          <p:cNvPr id="3" name="Rechteck 91">
            <a:extLst>
              <a:ext uri="{FF2B5EF4-FFF2-40B4-BE49-F238E27FC236}">
                <a16:creationId xmlns:a16="http://schemas.microsoft.com/office/drawing/2014/main" id="{346E77EB-6977-D55A-1372-A15D49DDA155}"/>
              </a:ext>
            </a:extLst>
          </p:cNvPr>
          <p:cNvSpPr/>
          <p:nvPr/>
        </p:nvSpPr>
        <p:spPr>
          <a:xfrm>
            <a:off x="95415" y="2150872"/>
            <a:ext cx="3833742" cy="4247317"/>
          </a:xfrm>
          <a:prstGeom prst="rect">
            <a:avLst/>
          </a:prstGeom>
        </p:spPr>
        <p:txBody>
          <a:bodyPr wrap="square">
            <a:spAutoFit/>
          </a:bodyPr>
          <a:lstStyle/>
          <a:p>
            <a:r>
              <a:rPr lang="en-US" b="1" dirty="0">
                <a:latin typeface="Arial" panose="020B0604020202020204" pitchFamily="34" charset="0"/>
                <a:cs typeface="Arial" panose="020B0604020202020204" pitchFamily="34" charset="0"/>
                <a:sym typeface="Wingdings" panose="05000000000000000000" pitchFamily="2" charset="2"/>
              </a:rPr>
              <a:t>Dangerous</a:t>
            </a:r>
            <a:r>
              <a:rPr lang="en-US" dirty="0">
                <a:latin typeface="Arial" panose="020B0604020202020204" pitchFamily="34" charset="0"/>
                <a:cs typeface="Arial" panose="020B0604020202020204" pitchFamily="34" charset="0"/>
                <a:sym typeface="Wingdings" panose="05000000000000000000" pitchFamily="2" charset="2"/>
              </a:rPr>
              <a:t> </a:t>
            </a:r>
            <a:r>
              <a:rPr lang="en-US" b="1" dirty="0">
                <a:latin typeface="Arial" panose="020B0604020202020204" pitchFamily="34" charset="0"/>
                <a:cs typeface="Arial" panose="020B0604020202020204" pitchFamily="34" charset="0"/>
                <a:sym typeface="Wingdings" panose="05000000000000000000" pitchFamily="2" charset="2"/>
              </a:rPr>
              <a:t>area</a:t>
            </a:r>
            <a:r>
              <a:rPr lang="en-US" dirty="0">
                <a:latin typeface="Arial" panose="020B0604020202020204" pitchFamily="34" charset="0"/>
                <a:cs typeface="Arial" panose="020B0604020202020204" pitchFamily="34" charset="0"/>
                <a:sym typeface="Wingdings" panose="05000000000000000000" pitchFamily="2" charset="2"/>
              </a:rPr>
              <a:t> (</a:t>
            </a:r>
            <a:r>
              <a:rPr lang="en-US" dirty="0">
                <a:sym typeface="Wingdings" panose="05000000000000000000" pitchFamily="2" charset="2"/>
              </a:rPr>
              <a:t>transfer car</a:t>
            </a:r>
            <a:r>
              <a:rPr lang="en-US" dirty="0">
                <a:latin typeface="Arial" panose="020B0604020202020204" pitchFamily="34" charset="0"/>
                <a:cs typeface="Arial" panose="020B0604020202020204" pitchFamily="34" charset="0"/>
                <a:sym typeface="Wingdings" panose="05000000000000000000" pitchFamily="2" charset="2"/>
              </a:rPr>
              <a:t>) protected by e.g. a metal fence.</a:t>
            </a:r>
          </a:p>
          <a:p>
            <a:pPr marL="285750" indent="-285750">
              <a:buFont typeface="Wingdings" panose="05000000000000000000" pitchFamily="2" charset="2"/>
              <a:buChar char="à"/>
            </a:pPr>
            <a:endParaRPr lang="en-US" dirty="0">
              <a:latin typeface="Arial" panose="020B0604020202020204" pitchFamily="34" charset="0"/>
              <a:cs typeface="Arial" panose="020B0604020202020204" pitchFamily="34" charset="0"/>
              <a:sym typeface="Wingdings" panose="05000000000000000000" pitchFamily="2" charset="2"/>
            </a:endParaRPr>
          </a:p>
          <a:p>
            <a:r>
              <a:rPr lang="en-US" dirty="0">
                <a:latin typeface="Arial" panose="020B0604020202020204" pitchFamily="34" charset="0"/>
                <a:cs typeface="Arial" panose="020B0604020202020204" pitchFamily="34" charset="0"/>
                <a:sym typeface="Wingdings" panose="05000000000000000000" pitchFamily="2" charset="2"/>
              </a:rPr>
              <a:t>If an </a:t>
            </a:r>
            <a:r>
              <a:rPr lang="en-US" b="1" dirty="0">
                <a:latin typeface="Arial" panose="020B0604020202020204" pitchFamily="34" charset="0"/>
                <a:cs typeface="Arial" panose="020B0604020202020204" pitchFamily="34" charset="0"/>
                <a:sym typeface="Wingdings" panose="05000000000000000000" pitchFamily="2" charset="2"/>
              </a:rPr>
              <a:t>operator</a:t>
            </a:r>
            <a:r>
              <a:rPr lang="en-US" dirty="0">
                <a:latin typeface="Arial" panose="020B0604020202020204" pitchFamily="34" charset="0"/>
                <a:cs typeface="Arial" panose="020B0604020202020204" pitchFamily="34" charset="0"/>
                <a:sym typeface="Wingdings" panose="05000000000000000000" pitchFamily="2" charset="2"/>
              </a:rPr>
              <a:t> </a:t>
            </a:r>
            <a:r>
              <a:rPr lang="en-US" b="1" dirty="0">
                <a:latin typeface="Arial" panose="020B0604020202020204" pitchFamily="34" charset="0"/>
                <a:cs typeface="Arial" panose="020B0604020202020204" pitchFamily="34" charset="0"/>
                <a:sym typeface="Wingdings" panose="05000000000000000000" pitchFamily="2" charset="2"/>
              </a:rPr>
              <a:t>needs</a:t>
            </a:r>
            <a:r>
              <a:rPr lang="en-US" dirty="0">
                <a:latin typeface="Arial" panose="020B0604020202020204" pitchFamily="34" charset="0"/>
                <a:cs typeface="Arial" panose="020B0604020202020204" pitchFamily="34" charset="0"/>
                <a:sym typeface="Wingdings" panose="05000000000000000000" pitchFamily="2" charset="2"/>
              </a:rPr>
              <a:t> to </a:t>
            </a:r>
            <a:r>
              <a:rPr lang="en-US" b="1" dirty="0">
                <a:latin typeface="Arial" panose="020B0604020202020204" pitchFamily="34" charset="0"/>
                <a:cs typeface="Arial" panose="020B0604020202020204" pitchFamily="34" charset="0"/>
                <a:sym typeface="Wingdings" panose="05000000000000000000" pitchFamily="2" charset="2"/>
              </a:rPr>
              <a:t>enter</a:t>
            </a:r>
            <a:r>
              <a:rPr lang="en-US" dirty="0">
                <a:latin typeface="Arial" panose="020B0604020202020204" pitchFamily="34" charset="0"/>
                <a:cs typeface="Arial" panose="020B0604020202020204" pitchFamily="34" charset="0"/>
                <a:sym typeface="Wingdings" panose="05000000000000000000" pitchFamily="2" charset="2"/>
              </a:rPr>
              <a:t> the area, the machine must shutdown.</a:t>
            </a:r>
          </a:p>
          <a:p>
            <a:endParaRPr lang="en-US" dirty="0">
              <a:latin typeface="Arial" panose="020B0604020202020204" pitchFamily="34" charset="0"/>
              <a:cs typeface="Arial" panose="020B0604020202020204" pitchFamily="34" charset="0"/>
              <a:sym typeface="Wingdings" panose="05000000000000000000" pitchFamily="2" charset="2"/>
            </a:endParaRPr>
          </a:p>
          <a:p>
            <a:r>
              <a:rPr lang="en-US" dirty="0">
                <a:latin typeface="Arial" panose="020B0604020202020204" pitchFamily="34" charset="0"/>
                <a:cs typeface="Arial" panose="020B0604020202020204" pitchFamily="34" charset="0"/>
                <a:sym typeface="Wingdings" panose="05000000000000000000" pitchFamily="2" charset="2"/>
              </a:rPr>
              <a:t>When the machine has been shut down, the person can go inside and do their work.</a:t>
            </a:r>
          </a:p>
          <a:p>
            <a:endParaRPr lang="en-US" dirty="0">
              <a:latin typeface="Arial" panose="020B0604020202020204" pitchFamily="34" charset="0"/>
              <a:cs typeface="Arial" panose="020B0604020202020204" pitchFamily="34" charset="0"/>
              <a:sym typeface="Wingdings" panose="05000000000000000000" pitchFamily="2" charset="2"/>
            </a:endParaRPr>
          </a:p>
          <a:p>
            <a:r>
              <a:rPr lang="en-US" dirty="0">
                <a:latin typeface="Arial" panose="020B0604020202020204" pitchFamily="34" charset="0"/>
                <a:cs typeface="Arial" panose="020B0604020202020204" pitchFamily="34" charset="0"/>
                <a:sym typeface="Wingdings" panose="05000000000000000000" pitchFamily="2" charset="2"/>
              </a:rPr>
              <a:t>As long as persons are in the dangerous zone, the machine must </a:t>
            </a:r>
            <a:r>
              <a:rPr lang="en-US" b="1" dirty="0">
                <a:latin typeface="Arial" panose="020B0604020202020204" pitchFamily="34" charset="0"/>
                <a:cs typeface="Arial" panose="020B0604020202020204" pitchFamily="34" charset="0"/>
                <a:sym typeface="Wingdings" panose="05000000000000000000" pitchFamily="2" charset="2"/>
              </a:rPr>
              <a:t>not</a:t>
            </a:r>
            <a:r>
              <a:rPr lang="en-US" dirty="0">
                <a:latin typeface="Arial" panose="020B0604020202020204" pitchFamily="34" charset="0"/>
                <a:cs typeface="Arial" panose="020B0604020202020204" pitchFamily="34" charset="0"/>
                <a:sym typeface="Wingdings" panose="05000000000000000000" pitchFamily="2" charset="2"/>
              </a:rPr>
              <a:t> be </a:t>
            </a:r>
            <a:r>
              <a:rPr lang="en-US" b="1" dirty="0">
                <a:latin typeface="Arial" panose="020B0604020202020204" pitchFamily="34" charset="0"/>
                <a:cs typeface="Arial" panose="020B0604020202020204" pitchFamily="34" charset="0"/>
                <a:sym typeface="Wingdings" panose="05000000000000000000" pitchFamily="2" charset="2"/>
              </a:rPr>
              <a:t>switched</a:t>
            </a:r>
            <a:r>
              <a:rPr lang="en-US" dirty="0">
                <a:latin typeface="Arial" panose="020B0604020202020204" pitchFamily="34" charset="0"/>
                <a:cs typeface="Arial" panose="020B0604020202020204" pitchFamily="34" charset="0"/>
                <a:sym typeface="Wingdings" panose="05000000000000000000" pitchFamily="2" charset="2"/>
              </a:rPr>
              <a:t> </a:t>
            </a:r>
            <a:r>
              <a:rPr lang="en-US" b="1" dirty="0">
                <a:latin typeface="Arial" panose="020B0604020202020204" pitchFamily="34" charset="0"/>
                <a:cs typeface="Arial" panose="020B0604020202020204" pitchFamily="34" charset="0"/>
                <a:sym typeface="Wingdings" panose="05000000000000000000" pitchFamily="2" charset="2"/>
              </a:rPr>
              <a:t>on</a:t>
            </a:r>
            <a:r>
              <a:rPr lang="en-US" dirty="0">
                <a:latin typeface="Arial" panose="020B0604020202020204" pitchFamily="34" charset="0"/>
                <a:cs typeface="Arial" panose="020B0604020202020204" pitchFamily="34" charset="0"/>
                <a:sym typeface="Wingdings" panose="05000000000000000000" pitchFamily="2" charset="2"/>
              </a:rPr>
              <a:t> again </a:t>
            </a:r>
            <a:r>
              <a:rPr lang="en-US" b="1" dirty="0">
                <a:latin typeface="Arial" panose="020B0604020202020204" pitchFamily="34" charset="0"/>
                <a:cs typeface="Arial" panose="020B0604020202020204" pitchFamily="34" charset="0"/>
                <a:sym typeface="Wingdings" panose="05000000000000000000" pitchFamily="2" charset="2"/>
              </a:rPr>
              <a:t>by</a:t>
            </a:r>
            <a:r>
              <a:rPr lang="en-US" dirty="0">
                <a:latin typeface="Arial" panose="020B0604020202020204" pitchFamily="34" charset="0"/>
                <a:cs typeface="Arial" panose="020B0604020202020204" pitchFamily="34" charset="0"/>
                <a:sym typeface="Wingdings" panose="05000000000000000000" pitchFamily="2" charset="2"/>
              </a:rPr>
              <a:t> </a:t>
            </a:r>
            <a:r>
              <a:rPr lang="en-US" b="1" dirty="0">
                <a:latin typeface="Arial" panose="020B0604020202020204" pitchFamily="34" charset="0"/>
                <a:cs typeface="Arial" panose="020B0604020202020204" pitchFamily="34" charset="0"/>
                <a:sym typeface="Wingdings" panose="05000000000000000000" pitchFamily="2" charset="2"/>
              </a:rPr>
              <a:t>anyone</a:t>
            </a:r>
            <a:r>
              <a:rPr lang="en-US" dirty="0">
                <a:latin typeface="Arial" panose="020B0604020202020204" pitchFamily="34" charset="0"/>
                <a:cs typeface="Arial" panose="020B0604020202020204" pitchFamily="34" charset="0"/>
                <a:sym typeface="Wingdings" panose="05000000000000000000" pitchFamily="2" charset="2"/>
              </a:rPr>
              <a:t>.</a:t>
            </a:r>
          </a:p>
          <a:p>
            <a:endParaRPr lang="de-DE" dirty="0">
              <a:latin typeface="Arial" panose="020B0604020202020204" pitchFamily="34" charset="0"/>
              <a:cs typeface="Arial" panose="020B0604020202020204" pitchFamily="34" charset="0"/>
            </a:endParaRPr>
          </a:p>
        </p:txBody>
      </p:sp>
      <p:pic>
        <p:nvPicPr>
          <p:cNvPr id="4" name="Grafik 6">
            <a:extLst>
              <a:ext uri="{FF2B5EF4-FFF2-40B4-BE49-F238E27FC236}">
                <a16:creationId xmlns:a16="http://schemas.microsoft.com/office/drawing/2014/main" id="{033D34E8-5810-746B-EF57-47E9B009BBE5}"/>
              </a:ext>
            </a:extLst>
          </p:cNvPr>
          <p:cNvPicPr>
            <a:picLocks noChangeAspect="1"/>
          </p:cNvPicPr>
          <p:nvPr/>
        </p:nvPicPr>
        <p:blipFill>
          <a:blip r:embed="rId2"/>
          <a:stretch>
            <a:fillRect/>
          </a:stretch>
        </p:blipFill>
        <p:spPr>
          <a:xfrm>
            <a:off x="3929157" y="2558265"/>
            <a:ext cx="4994470" cy="2806892"/>
          </a:xfrm>
          <a:prstGeom prst="rect">
            <a:avLst/>
          </a:prstGeom>
          <a:ln>
            <a:solidFill>
              <a:schemeClr val="bg1">
                <a:lumMod val="75000"/>
              </a:schemeClr>
            </a:solidFill>
          </a:ln>
        </p:spPr>
      </p:pic>
    </p:spTree>
    <p:extLst>
      <p:ext uri="{BB962C8B-B14F-4D97-AF65-F5344CB8AC3E}">
        <p14:creationId xmlns:p14="http://schemas.microsoft.com/office/powerpoint/2010/main" val="4079720121"/>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TIMING" val="|7.9|38.4"/>
</p:tagLst>
</file>

<file path=ppt/theme/theme1.xml><?xml version="1.0" encoding="utf-8"?>
<a:theme xmlns:a="http://schemas.openxmlformats.org/drawingml/2006/main" name="PABIAC / CPI ">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TaxCatchAll xmlns="a7dafec3-ccb1-4128-a166-f84dd3beedd4" xsi:nil="true"/>
    <lcf76f155ced4ddcb4097134ff3c332f xmlns="4abf37fc-c345-4e18-b9bd-e9f08e2ad2fb">
      <Terms xmlns="http://schemas.microsoft.com/office/infopath/2007/PartnerControls"/>
    </lcf76f155ced4ddcb4097134ff3c332f>
    <_dlc_DocId xmlns="a7dafec3-ccb1-4128-a166-f84dd3beedd4">TMFA4NR6XS5F-1273005313-904120</_dlc_DocId>
    <_dlc_DocIdUrl xmlns="a7dafec3-ccb1-4128-a166-f84dd3beedd4">
      <Url>https://cpiswindon.sharepoint.com/sites/SharedFolders/_layouts/15/DocIdRedir.aspx?ID=TMFA4NR6XS5F-1273005313-904120</Url>
      <Description>TMFA4NR6XS5F-1273005313-904120</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F5D376C616740149A7E6298F67883F31" ma:contentTypeVersion="21" ma:contentTypeDescription="Create a new document." ma:contentTypeScope="" ma:versionID="63183ac39751d6ebf426a7dcc8607258">
  <xsd:schema xmlns:xsd="http://www.w3.org/2001/XMLSchema" xmlns:xs="http://www.w3.org/2001/XMLSchema" xmlns:p="http://schemas.microsoft.com/office/2006/metadata/properties" xmlns:ns2="a7dafec3-ccb1-4128-a166-f84dd3beedd4" xmlns:ns3="4abf37fc-c345-4e18-b9bd-e9f08e2ad2fb" targetNamespace="http://schemas.microsoft.com/office/2006/metadata/properties" ma:root="true" ma:fieldsID="673d4de76b4e9cfb91d4b922cb265f60" ns2:_="" ns3:_="">
    <xsd:import namespace="a7dafec3-ccb1-4128-a166-f84dd3beedd4"/>
    <xsd:import namespace="4abf37fc-c345-4e18-b9bd-e9f08e2ad2fb"/>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dafec3-ccb1-4128-a166-f84dd3beedd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3800583b-3f85-4f2b-9ccf-474543ae2420}" ma:internalName="TaxCatchAll" ma:showField="CatchAllData" ma:web="a7dafec3-ccb1-4128-a166-f84dd3beedd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abf37fc-c345-4e18-b9bd-e9f08e2ad2fb"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db5b2f4f-fd06-4459-8c5d-e34437d441fe"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281BC78-74A3-4BC0-8023-8BF73580F053}">
  <ds:schemaRefs>
    <ds:schemaRef ds:uri="http://schemas.microsoft.com/sharepoint/events"/>
  </ds:schemaRefs>
</ds:datastoreItem>
</file>

<file path=customXml/itemProps2.xml><?xml version="1.0" encoding="utf-8"?>
<ds:datastoreItem xmlns:ds="http://schemas.openxmlformats.org/officeDocument/2006/customXml" ds:itemID="{3E7AEF21-3B6F-4F11-853A-BE81F3BFB2DA}">
  <ds:schemaRefs>
    <ds:schemaRef ds:uri="http://purl.org/dc/terms/"/>
    <ds:schemaRef ds:uri="http://schemas.microsoft.com/office/infopath/2007/PartnerControls"/>
    <ds:schemaRef ds:uri="4abf37fc-c345-4e18-b9bd-e9f08e2ad2fb"/>
    <ds:schemaRef ds:uri="http://schemas.microsoft.com/office/2006/documentManagement/types"/>
    <ds:schemaRef ds:uri="http://purl.org/dc/elements/1.1/"/>
    <ds:schemaRef ds:uri="http://purl.org/dc/dcmitype/"/>
    <ds:schemaRef ds:uri="http://www.w3.org/XML/1998/namespace"/>
    <ds:schemaRef ds:uri="http://schemas.microsoft.com/office/2006/metadata/properties"/>
    <ds:schemaRef ds:uri="http://schemas.openxmlformats.org/package/2006/metadata/core-properties"/>
    <ds:schemaRef ds:uri="a7dafec3-ccb1-4128-a166-f84dd3beedd4"/>
  </ds:schemaRefs>
</ds:datastoreItem>
</file>

<file path=customXml/itemProps3.xml><?xml version="1.0" encoding="utf-8"?>
<ds:datastoreItem xmlns:ds="http://schemas.openxmlformats.org/officeDocument/2006/customXml" ds:itemID="{2B59E488-9806-4373-8AF1-15DC29491FB8}">
  <ds:schemaRefs>
    <ds:schemaRef ds:uri="http://schemas.microsoft.com/sharepoint/v3/contenttype/forms"/>
  </ds:schemaRefs>
</ds:datastoreItem>
</file>

<file path=customXml/itemProps4.xml><?xml version="1.0" encoding="utf-8"?>
<ds:datastoreItem xmlns:ds="http://schemas.openxmlformats.org/officeDocument/2006/customXml" ds:itemID="{8D96615C-1FAA-4A0E-8BBD-19374A13E8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dafec3-ccb1-4128-a166-f84dd3beedd4"/>
    <ds:schemaRef ds:uri="4abf37fc-c345-4e18-b9bd-e9f08e2ad2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TotalTime>
  <Words>4072</Words>
  <Application>Microsoft Macintosh PowerPoint</Application>
  <PresentationFormat>On-screen Show (4:3)</PresentationFormat>
  <Paragraphs>425</Paragraphs>
  <Slides>54</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54</vt:i4>
      </vt:variant>
    </vt:vector>
  </HeadingPairs>
  <TitlesOfParts>
    <vt:vector size="63" baseType="lpstr">
      <vt:lpstr>Arial</vt:lpstr>
      <vt:lpstr>Arial</vt:lpstr>
      <vt:lpstr>AvenirNextLTPro-Regular</vt:lpstr>
      <vt:lpstr>Calibri</vt:lpstr>
      <vt:lpstr>Cambria</vt:lpstr>
      <vt:lpstr>Myriad Pro Light</vt:lpstr>
      <vt:lpstr>Times New Roman</vt:lpstr>
      <vt:lpstr>Wingdings</vt:lpstr>
      <vt:lpstr>PABIAC / CPI </vt:lpstr>
      <vt:lpstr>PowerPoint Presentation</vt:lpstr>
      <vt:lpstr>PowerPoint Presentation</vt:lpstr>
      <vt:lpstr>PowerPoint Presentation</vt:lpstr>
      <vt:lpstr>PowerPoint Presentation</vt:lpstr>
      <vt:lpstr>PowerPoint Presentation</vt:lpstr>
      <vt:lpstr>PowerPoint Presentation</vt:lpstr>
      <vt:lpstr> Prevent access to the transfer car – TC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Point</vt:lpstr>
      <vt:lpstr>PowerPoint Presentation</vt:lpstr>
    </vt:vector>
  </TitlesOfParts>
  <Company>CPI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Company Secretary</dc:creator>
  <cp:lastModifiedBy>Emma Punchard</cp:lastModifiedBy>
  <cp:revision>727</cp:revision>
  <cp:lastPrinted>2022-12-14T12:26:45Z</cp:lastPrinted>
  <dcterms:created xsi:type="dcterms:W3CDTF">2008-03-17T19:35:39Z</dcterms:created>
  <dcterms:modified xsi:type="dcterms:W3CDTF">2022-12-14T15:04:57Z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0x010100F5D376C616740149A7E6298F67883F31</vt:lpwstr>
  </property>
  <property fmtid="{D5CDD505-2E9C-101B-9397-08002B2CF9AE}" pid="3" name="_dlc_DocIdItemGuid">
    <vt:lpwstr>6416607f-4f6d-4fc0-969a-0805bde66b12</vt:lpwstr>
  </property>
  <property fmtid="{D5CDD505-2E9C-101B-9397-08002B2CF9AE}" pid="4" name="MediaServiceImageTags">
    <vt:lpwstr/>
  </property>
</Properties>
</file>